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7" r:id="rId11"/>
    <p:sldId id="265" r:id="rId12"/>
    <p:sldId id="266" r:id="rId13"/>
  </p:sldIdLst>
  <p:sldSz cx="18288000" cy="10287000"/>
  <p:notesSz cx="6858000" cy="9144000"/>
  <p:embeddedFontLst>
    <p:embeddedFont>
      <p:font typeface="Brittany" panose="020B0604020202020204" charset="0"/>
      <p:regular r:id="rId14"/>
    </p:embeddedFont>
    <p:embeddedFont>
      <p:font typeface="Calibri" panose="020F0502020204030204" pitchFamily="34" charset="0"/>
      <p:regular r:id="rId15"/>
      <p:bold r:id="rId16"/>
      <p:italic r:id="rId17"/>
      <p:boldItalic r:id="rId18"/>
    </p:embeddedFont>
    <p:embeddedFont>
      <p:font typeface="Gagalin" panose="020B0604020202020204" charset="0"/>
      <p:regular r:id="rId19"/>
    </p:embeddedFont>
    <p:embeddedFont>
      <p:font typeface="Maharlika" panose="020B0604020202020204" charset="0"/>
      <p:regular r:id="rId20"/>
    </p:embeddedFont>
    <p:embeddedFont>
      <p:font typeface="Montserrat Classic" panose="020B0604020202020204" charset="0"/>
      <p:regular r:id="rId21"/>
    </p:embeddedFont>
    <p:embeddedFont>
      <p:font typeface="Montserrat Classic Bold" panose="020B0604020202020204" charset="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56"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png>
</file>

<file path=ppt/media/image10.png>
</file>

<file path=ppt/media/image11.jpeg>
</file>

<file path=ppt/media/image12.png>
</file>

<file path=ppt/media/image13.png>
</file>

<file path=ppt/media/image14.png>
</file>

<file path=ppt/media/image15.png>
</file>

<file path=ppt/media/image2.sv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179073" y="3496583"/>
            <a:ext cx="5469649" cy="5469649"/>
            <a:chOff x="0" y="0"/>
            <a:chExt cx="812800" cy="812800"/>
          </a:xfrm>
        </p:grpSpPr>
        <p:sp>
          <p:nvSpPr>
            <p:cNvPr id="3" name="Freeform 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6E3"/>
            </a:solidFill>
          </p:spPr>
        </p:sp>
        <p:sp>
          <p:nvSpPr>
            <p:cNvPr id="4" name="TextBox 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2630711" y="1406493"/>
            <a:ext cx="13651283" cy="1367097"/>
          </a:xfrm>
          <a:prstGeom prst="rect">
            <a:avLst/>
          </a:prstGeom>
        </p:spPr>
        <p:txBody>
          <a:bodyPr lIns="0" tIns="0" rIns="0" bIns="0" rtlCol="0" anchor="t">
            <a:spAutoFit/>
          </a:bodyPr>
          <a:lstStyle/>
          <a:p>
            <a:pPr algn="ctr">
              <a:lnSpc>
                <a:spcPts val="9572"/>
              </a:lnSpc>
            </a:pPr>
            <a:r>
              <a:rPr lang="en-US" sz="9572">
                <a:solidFill>
                  <a:srgbClr val="000000"/>
                </a:solidFill>
                <a:latin typeface="Maharlika"/>
              </a:rPr>
              <a:t>Atmosphere in Motion:</a:t>
            </a:r>
          </a:p>
        </p:txBody>
      </p:sp>
      <p:sp>
        <p:nvSpPr>
          <p:cNvPr id="6" name="TextBox 6"/>
          <p:cNvSpPr txBox="1"/>
          <p:nvPr/>
        </p:nvSpPr>
        <p:spPr>
          <a:xfrm>
            <a:off x="3456249" y="6943995"/>
            <a:ext cx="12514013" cy="1183006"/>
          </a:xfrm>
          <a:prstGeom prst="rect">
            <a:avLst/>
          </a:prstGeom>
        </p:spPr>
        <p:txBody>
          <a:bodyPr lIns="0" tIns="0" rIns="0" bIns="0" rtlCol="0" anchor="t">
            <a:spAutoFit/>
          </a:bodyPr>
          <a:lstStyle/>
          <a:p>
            <a:pPr algn="ctr">
              <a:lnSpc>
                <a:spcPts val="4619"/>
              </a:lnSpc>
            </a:pPr>
            <a:r>
              <a:rPr lang="en-US" sz="3299" spc="164">
                <a:solidFill>
                  <a:srgbClr val="000000"/>
                </a:solidFill>
                <a:latin typeface="Maharlika"/>
              </a:rPr>
              <a:t>Dosen Pengampu: </a:t>
            </a:r>
          </a:p>
          <a:p>
            <a:pPr algn="ctr">
              <a:lnSpc>
                <a:spcPts val="4619"/>
              </a:lnSpc>
            </a:pPr>
            <a:r>
              <a:rPr lang="en-US" sz="3299" spc="164">
                <a:solidFill>
                  <a:srgbClr val="000000"/>
                </a:solidFill>
                <a:latin typeface="Maharlika"/>
              </a:rPr>
              <a:t>Mohammad Faried Rahmat., S.S.T., M.Tr.T</a:t>
            </a:r>
          </a:p>
        </p:txBody>
      </p:sp>
      <p:sp>
        <p:nvSpPr>
          <p:cNvPr id="7" name="TextBox 7"/>
          <p:cNvSpPr txBox="1"/>
          <p:nvPr/>
        </p:nvSpPr>
        <p:spPr>
          <a:xfrm>
            <a:off x="2942443" y="2897623"/>
            <a:ext cx="13027819" cy="1783848"/>
          </a:xfrm>
          <a:prstGeom prst="rect">
            <a:avLst/>
          </a:prstGeom>
        </p:spPr>
        <p:txBody>
          <a:bodyPr lIns="0" tIns="0" rIns="0" bIns="0" rtlCol="0" anchor="t">
            <a:spAutoFit/>
          </a:bodyPr>
          <a:lstStyle/>
          <a:p>
            <a:pPr algn="ctr">
              <a:lnSpc>
                <a:spcPts val="14552"/>
              </a:lnSpc>
              <a:spcBef>
                <a:spcPct val="0"/>
              </a:spcBef>
            </a:pPr>
            <a:r>
              <a:rPr lang="en-US" sz="10394">
                <a:solidFill>
                  <a:srgbClr val="000000"/>
                </a:solidFill>
                <a:latin typeface="Brittany"/>
              </a:rPr>
              <a:t>Animasi Pergantian Cuaca</a:t>
            </a:r>
          </a:p>
        </p:txBody>
      </p:sp>
      <p:sp>
        <p:nvSpPr>
          <p:cNvPr id="8" name="TextBox 8"/>
          <p:cNvSpPr txBox="1"/>
          <p:nvPr/>
        </p:nvSpPr>
        <p:spPr>
          <a:xfrm>
            <a:off x="1892535" y="5471316"/>
            <a:ext cx="15127635" cy="1253604"/>
          </a:xfrm>
          <a:prstGeom prst="rect">
            <a:avLst/>
          </a:prstGeom>
        </p:spPr>
        <p:txBody>
          <a:bodyPr lIns="0" tIns="0" rIns="0" bIns="0" rtlCol="0" anchor="t">
            <a:spAutoFit/>
          </a:bodyPr>
          <a:lstStyle/>
          <a:p>
            <a:pPr algn="ctr">
              <a:lnSpc>
                <a:spcPts val="9653"/>
              </a:lnSpc>
              <a:spcBef>
                <a:spcPct val="0"/>
              </a:spcBef>
            </a:pPr>
            <a:r>
              <a:rPr lang="en-US" sz="6895">
                <a:solidFill>
                  <a:srgbClr val="000000"/>
                </a:solidFill>
                <a:latin typeface="Maharlika"/>
              </a:rPr>
              <a:t>Dengan HTML, CSS, dan  JavaScript</a:t>
            </a:r>
          </a:p>
        </p:txBody>
      </p:sp>
      <p:sp>
        <p:nvSpPr>
          <p:cNvPr id="9" name="TextBox 9"/>
          <p:cNvSpPr txBox="1"/>
          <p:nvPr/>
        </p:nvSpPr>
        <p:spPr>
          <a:xfrm>
            <a:off x="11557985" y="9165225"/>
            <a:ext cx="6423458" cy="504825"/>
          </a:xfrm>
          <a:prstGeom prst="rect">
            <a:avLst/>
          </a:prstGeom>
        </p:spPr>
        <p:txBody>
          <a:bodyPr lIns="0" tIns="0" rIns="0" bIns="0" rtlCol="0" anchor="t">
            <a:spAutoFit/>
          </a:bodyPr>
          <a:lstStyle/>
          <a:p>
            <a:pPr algn="ctr">
              <a:lnSpc>
                <a:spcPts val="4199"/>
              </a:lnSpc>
            </a:pPr>
            <a:r>
              <a:rPr lang="en-US" sz="2999" spc="149">
                <a:solidFill>
                  <a:srgbClr val="000000"/>
                </a:solidFill>
                <a:latin typeface="Montserrat Classic"/>
              </a:rPr>
              <a:t>By Kelompok 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reative and Minimal Portfolio Presentation">
            <a:hlinkClick r:id="" action="ppaction://media"/>
            <a:extLst>
              <a:ext uri="{FF2B5EF4-FFF2-40B4-BE49-F238E27FC236}">
                <a16:creationId xmlns:a16="http://schemas.microsoft.com/office/drawing/2014/main" id="{5C56F341-4835-4894-BBD0-120754798A0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8288000" cy="10287000"/>
          </a:xfrm>
          <a:prstGeom prst="rect">
            <a:avLst/>
          </a:prstGeom>
        </p:spPr>
      </p:pic>
    </p:spTree>
    <p:extLst>
      <p:ext uri="{BB962C8B-B14F-4D97-AF65-F5344CB8AC3E}">
        <p14:creationId xmlns:p14="http://schemas.microsoft.com/office/powerpoint/2010/main" val="3237142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1351" y="238334"/>
            <a:ext cx="9335351" cy="10839793"/>
            <a:chOff x="0" y="0"/>
            <a:chExt cx="2458693" cy="2854925"/>
          </a:xfrm>
        </p:grpSpPr>
        <p:sp>
          <p:nvSpPr>
            <p:cNvPr id="3" name="Freeform 3"/>
            <p:cNvSpPr/>
            <p:nvPr/>
          </p:nvSpPr>
          <p:spPr>
            <a:xfrm>
              <a:off x="0" y="0"/>
              <a:ext cx="2458693" cy="2854925"/>
            </a:xfrm>
            <a:custGeom>
              <a:avLst/>
              <a:gdLst/>
              <a:ahLst/>
              <a:cxnLst/>
              <a:rect l="l" t="t" r="r" b="b"/>
              <a:pathLst>
                <a:path w="2458693" h="2854925">
                  <a:moveTo>
                    <a:pt x="0" y="0"/>
                  </a:moveTo>
                  <a:lnTo>
                    <a:pt x="2458693" y="0"/>
                  </a:lnTo>
                  <a:lnTo>
                    <a:pt x="2458693" y="2854925"/>
                  </a:lnTo>
                  <a:lnTo>
                    <a:pt x="0" y="2854925"/>
                  </a:lnTo>
                  <a:close/>
                </a:path>
              </a:pathLst>
            </a:custGeom>
            <a:solidFill>
              <a:srgbClr val="FFF6E3"/>
            </a:solidFill>
          </p:spPr>
        </p:sp>
        <p:sp>
          <p:nvSpPr>
            <p:cNvPr id="4" name="TextBox 4"/>
            <p:cNvSpPr txBox="1"/>
            <p:nvPr/>
          </p:nvSpPr>
          <p:spPr>
            <a:xfrm>
              <a:off x="0" y="-38100"/>
              <a:ext cx="2458693" cy="2893025"/>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6812521" y="1741990"/>
            <a:ext cx="4662957" cy="506095"/>
          </a:xfrm>
          <a:prstGeom prst="rect">
            <a:avLst/>
          </a:prstGeom>
        </p:spPr>
        <p:txBody>
          <a:bodyPr lIns="0" tIns="0" rIns="0" bIns="0" rtlCol="0" anchor="t">
            <a:spAutoFit/>
          </a:bodyPr>
          <a:lstStyle/>
          <a:p>
            <a:pPr algn="ctr">
              <a:lnSpc>
                <a:spcPts val="3800"/>
              </a:lnSpc>
            </a:pPr>
            <a:r>
              <a:rPr lang="en-US" sz="3800">
                <a:solidFill>
                  <a:srgbClr val="000000"/>
                </a:solidFill>
                <a:latin typeface="Montserrat Classic Bold"/>
              </a:rPr>
              <a:t>KESIMPULAN</a:t>
            </a:r>
          </a:p>
        </p:txBody>
      </p:sp>
      <p:sp>
        <p:nvSpPr>
          <p:cNvPr id="6" name="TextBox 6"/>
          <p:cNvSpPr txBox="1"/>
          <p:nvPr/>
        </p:nvSpPr>
        <p:spPr>
          <a:xfrm>
            <a:off x="2193116" y="3087002"/>
            <a:ext cx="13901768" cy="4958909"/>
          </a:xfrm>
          <a:prstGeom prst="rect">
            <a:avLst/>
          </a:prstGeom>
        </p:spPr>
        <p:txBody>
          <a:bodyPr lIns="0" tIns="0" rIns="0" bIns="0" rtlCol="0" anchor="t">
            <a:spAutoFit/>
          </a:bodyPr>
          <a:lstStyle/>
          <a:p>
            <a:pPr algn="just">
              <a:lnSpc>
                <a:spcPts val="3587"/>
              </a:lnSpc>
            </a:pPr>
            <a:r>
              <a:rPr lang="en-US" sz="2562">
                <a:solidFill>
                  <a:srgbClr val="000000"/>
                </a:solidFill>
                <a:latin typeface="Montserrat Classic"/>
              </a:rPr>
              <a:t>Dalam animasi ini untuk menggambarkan perubahan cuaca dari pagi bersalju ke siang hari yang cerah, kemudian ke suasana malam dengan gunung berapi dalam sebuah animasi secara jelas dan menarik, kami menggunakan HTML, CSS, dan JavaScript untuk menciptakan transisi visual yang halus dan realistis.</a:t>
            </a:r>
          </a:p>
          <a:p>
            <a:pPr algn="just">
              <a:lnSpc>
                <a:spcPts val="3587"/>
              </a:lnSpc>
            </a:pPr>
            <a:r>
              <a:rPr lang="en-US" sz="2562">
                <a:solidFill>
                  <a:srgbClr val="000000"/>
                </a:solidFill>
                <a:latin typeface="Montserrat Classic"/>
              </a:rPr>
              <a:t>Pergerakan mobil yang melintas ke kiri layar berfungsi sebagai penanda waktu, membantu penonton mengikuti perubahan cuaca.</a:t>
            </a:r>
          </a:p>
          <a:p>
            <a:pPr algn="just">
              <a:lnSpc>
                <a:spcPts val="3587"/>
              </a:lnSpc>
            </a:pPr>
            <a:r>
              <a:rPr lang="en-US" sz="2562">
                <a:solidFill>
                  <a:srgbClr val="000000"/>
                </a:solidFill>
                <a:latin typeface="Montserrat Classic"/>
              </a:rPr>
              <a:t>Elemen visual seperti salju yang jatuh, matahari yang bergerak, awan yang bergerak, serta efek audio yang sesuai, seperti suara mobil yang melintas, dapat memperkuat suasana pergerakan transisi.</a:t>
            </a:r>
          </a:p>
          <a:p>
            <a:pPr algn="just">
              <a:lnSpc>
                <a:spcPts val="3587"/>
              </a:lnSpc>
            </a:pPr>
            <a:r>
              <a:rPr lang="en-US" sz="2562">
                <a:solidFill>
                  <a:srgbClr val="000000"/>
                </a:solidFill>
                <a:latin typeface="Montserrat Classic"/>
              </a:rPr>
              <a:t>Kombinasi kreativitas dan kekompakan tim ini menghasilkan animasi yang estetis dan penuh daya tarik.</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67764" y="-110329"/>
            <a:ext cx="9511764" cy="10507658"/>
            <a:chOff x="0" y="0"/>
            <a:chExt cx="2505156" cy="2767449"/>
          </a:xfrm>
        </p:grpSpPr>
        <p:sp>
          <p:nvSpPr>
            <p:cNvPr id="3" name="Freeform 3"/>
            <p:cNvSpPr/>
            <p:nvPr/>
          </p:nvSpPr>
          <p:spPr>
            <a:xfrm>
              <a:off x="0" y="0"/>
              <a:ext cx="2505156" cy="2767449"/>
            </a:xfrm>
            <a:custGeom>
              <a:avLst/>
              <a:gdLst/>
              <a:ahLst/>
              <a:cxnLst/>
              <a:rect l="l" t="t" r="r" b="b"/>
              <a:pathLst>
                <a:path w="2505156" h="2767449">
                  <a:moveTo>
                    <a:pt x="0" y="0"/>
                  </a:moveTo>
                  <a:lnTo>
                    <a:pt x="2505156" y="0"/>
                  </a:lnTo>
                  <a:lnTo>
                    <a:pt x="2505156" y="2767449"/>
                  </a:lnTo>
                  <a:lnTo>
                    <a:pt x="0" y="2767449"/>
                  </a:lnTo>
                  <a:close/>
                </a:path>
              </a:pathLst>
            </a:custGeom>
            <a:solidFill>
              <a:srgbClr val="FFF6E3"/>
            </a:solidFill>
          </p:spPr>
        </p:sp>
        <p:sp>
          <p:nvSpPr>
            <p:cNvPr id="4" name="TextBox 4"/>
            <p:cNvSpPr txBox="1"/>
            <p:nvPr/>
          </p:nvSpPr>
          <p:spPr>
            <a:xfrm>
              <a:off x="0" y="-38100"/>
              <a:ext cx="2505156" cy="280554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rot="-277504">
            <a:off x="10805663" y="3900333"/>
            <a:ext cx="5289193" cy="2924817"/>
            <a:chOff x="0" y="0"/>
            <a:chExt cx="1393038" cy="770322"/>
          </a:xfrm>
        </p:grpSpPr>
        <p:sp>
          <p:nvSpPr>
            <p:cNvPr id="6" name="Freeform 6"/>
            <p:cNvSpPr/>
            <p:nvPr/>
          </p:nvSpPr>
          <p:spPr>
            <a:xfrm>
              <a:off x="0" y="0"/>
              <a:ext cx="1393039" cy="770322"/>
            </a:xfrm>
            <a:custGeom>
              <a:avLst/>
              <a:gdLst/>
              <a:ahLst/>
              <a:cxnLst/>
              <a:rect l="l" t="t" r="r" b="b"/>
              <a:pathLst>
                <a:path w="1393039" h="770322">
                  <a:moveTo>
                    <a:pt x="0" y="0"/>
                  </a:moveTo>
                  <a:lnTo>
                    <a:pt x="1393039" y="0"/>
                  </a:lnTo>
                  <a:lnTo>
                    <a:pt x="1393039" y="770322"/>
                  </a:lnTo>
                  <a:lnTo>
                    <a:pt x="0" y="770322"/>
                  </a:lnTo>
                  <a:close/>
                </a:path>
              </a:pathLst>
            </a:custGeom>
            <a:solidFill>
              <a:srgbClr val="FFF6E3"/>
            </a:solidFill>
            <a:ln w="19050" cap="sq">
              <a:solidFill>
                <a:srgbClr val="000000"/>
              </a:solidFill>
              <a:prstDash val="solid"/>
              <a:miter/>
            </a:ln>
          </p:spPr>
        </p:sp>
        <p:sp>
          <p:nvSpPr>
            <p:cNvPr id="7" name="TextBox 7"/>
            <p:cNvSpPr txBox="1"/>
            <p:nvPr/>
          </p:nvSpPr>
          <p:spPr>
            <a:xfrm>
              <a:off x="0" y="-38100"/>
              <a:ext cx="1393038" cy="808422"/>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rot="-134315">
            <a:off x="10751458" y="3831904"/>
            <a:ext cx="5289193" cy="2924817"/>
            <a:chOff x="0" y="0"/>
            <a:chExt cx="1393038" cy="770322"/>
          </a:xfrm>
        </p:grpSpPr>
        <p:sp>
          <p:nvSpPr>
            <p:cNvPr id="9" name="Freeform 9"/>
            <p:cNvSpPr/>
            <p:nvPr/>
          </p:nvSpPr>
          <p:spPr>
            <a:xfrm>
              <a:off x="0" y="0"/>
              <a:ext cx="1393039" cy="770322"/>
            </a:xfrm>
            <a:custGeom>
              <a:avLst/>
              <a:gdLst/>
              <a:ahLst/>
              <a:cxnLst/>
              <a:rect l="l" t="t" r="r" b="b"/>
              <a:pathLst>
                <a:path w="1393039" h="770322">
                  <a:moveTo>
                    <a:pt x="0" y="0"/>
                  </a:moveTo>
                  <a:lnTo>
                    <a:pt x="1393039" y="0"/>
                  </a:lnTo>
                  <a:lnTo>
                    <a:pt x="1393039" y="770322"/>
                  </a:lnTo>
                  <a:lnTo>
                    <a:pt x="0" y="770322"/>
                  </a:lnTo>
                  <a:close/>
                </a:path>
              </a:pathLst>
            </a:custGeom>
            <a:solidFill>
              <a:srgbClr val="FFF6E3"/>
            </a:solidFill>
            <a:ln w="19050" cap="sq">
              <a:solidFill>
                <a:srgbClr val="000000"/>
              </a:solidFill>
              <a:prstDash val="solid"/>
              <a:miter/>
            </a:ln>
          </p:spPr>
        </p:sp>
        <p:sp>
          <p:nvSpPr>
            <p:cNvPr id="10" name="TextBox 10"/>
            <p:cNvSpPr txBox="1"/>
            <p:nvPr/>
          </p:nvSpPr>
          <p:spPr>
            <a:xfrm>
              <a:off x="0" y="-38100"/>
              <a:ext cx="1393038" cy="808422"/>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0696353" y="3681092"/>
            <a:ext cx="5289193" cy="2924817"/>
            <a:chOff x="0" y="0"/>
            <a:chExt cx="1393038" cy="770322"/>
          </a:xfrm>
        </p:grpSpPr>
        <p:sp>
          <p:nvSpPr>
            <p:cNvPr id="12" name="Freeform 12"/>
            <p:cNvSpPr/>
            <p:nvPr/>
          </p:nvSpPr>
          <p:spPr>
            <a:xfrm>
              <a:off x="0" y="0"/>
              <a:ext cx="1393039" cy="770322"/>
            </a:xfrm>
            <a:custGeom>
              <a:avLst/>
              <a:gdLst/>
              <a:ahLst/>
              <a:cxnLst/>
              <a:rect l="l" t="t" r="r" b="b"/>
              <a:pathLst>
                <a:path w="1393039" h="770322">
                  <a:moveTo>
                    <a:pt x="0" y="0"/>
                  </a:moveTo>
                  <a:lnTo>
                    <a:pt x="1393039" y="0"/>
                  </a:lnTo>
                  <a:lnTo>
                    <a:pt x="1393039" y="770322"/>
                  </a:lnTo>
                  <a:lnTo>
                    <a:pt x="0" y="770322"/>
                  </a:lnTo>
                  <a:close/>
                </a:path>
              </a:pathLst>
            </a:custGeom>
            <a:solidFill>
              <a:srgbClr val="FFF6E3"/>
            </a:solidFill>
            <a:ln w="19050" cap="sq">
              <a:solidFill>
                <a:srgbClr val="000000"/>
              </a:solidFill>
              <a:prstDash val="solid"/>
              <a:miter/>
            </a:ln>
          </p:spPr>
        </p:sp>
        <p:sp>
          <p:nvSpPr>
            <p:cNvPr id="13" name="TextBox 13"/>
            <p:cNvSpPr txBox="1"/>
            <p:nvPr/>
          </p:nvSpPr>
          <p:spPr>
            <a:xfrm>
              <a:off x="0" y="-38100"/>
              <a:ext cx="1393038" cy="808422"/>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11439642" y="4945062"/>
            <a:ext cx="3802615" cy="422276"/>
          </a:xfrm>
          <a:prstGeom prst="rect">
            <a:avLst/>
          </a:prstGeom>
        </p:spPr>
        <p:txBody>
          <a:bodyPr lIns="0" tIns="0" rIns="0" bIns="0" rtlCol="0" anchor="t">
            <a:spAutoFit/>
          </a:bodyPr>
          <a:lstStyle/>
          <a:p>
            <a:pPr algn="ctr">
              <a:lnSpc>
                <a:spcPts val="3499"/>
              </a:lnSpc>
            </a:pPr>
            <a:r>
              <a:rPr lang="en-US" sz="2499">
                <a:solidFill>
                  <a:srgbClr val="000000"/>
                </a:solidFill>
                <a:latin typeface="Montserrat Classic"/>
              </a:rPr>
              <a:t>19 Juni 2024</a:t>
            </a:r>
          </a:p>
        </p:txBody>
      </p:sp>
      <p:sp>
        <p:nvSpPr>
          <p:cNvPr id="15" name="TextBox 15"/>
          <p:cNvSpPr txBox="1"/>
          <p:nvPr/>
        </p:nvSpPr>
        <p:spPr>
          <a:xfrm>
            <a:off x="1528357" y="3089275"/>
            <a:ext cx="7947263" cy="4203700"/>
          </a:xfrm>
          <a:prstGeom prst="rect">
            <a:avLst/>
          </a:prstGeom>
        </p:spPr>
        <p:txBody>
          <a:bodyPr lIns="0" tIns="0" rIns="0" bIns="0" rtlCol="0" anchor="t">
            <a:spAutoFit/>
          </a:bodyPr>
          <a:lstStyle/>
          <a:p>
            <a:pPr algn="l">
              <a:lnSpc>
                <a:spcPts val="10999"/>
              </a:lnSpc>
            </a:pPr>
            <a:r>
              <a:rPr lang="en-US" sz="9999">
                <a:solidFill>
                  <a:srgbClr val="000000"/>
                </a:solidFill>
                <a:latin typeface="Montserrat Classic Bold"/>
              </a:rPr>
              <a:t>THANKS FOR THE ATTETION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2700" y="3877979"/>
            <a:ext cx="18300700" cy="6409021"/>
            <a:chOff x="0" y="0"/>
            <a:chExt cx="4819937" cy="1687973"/>
          </a:xfrm>
        </p:grpSpPr>
        <p:sp>
          <p:nvSpPr>
            <p:cNvPr id="3" name="Freeform 3"/>
            <p:cNvSpPr/>
            <p:nvPr/>
          </p:nvSpPr>
          <p:spPr>
            <a:xfrm>
              <a:off x="0" y="0"/>
              <a:ext cx="4819938" cy="1687973"/>
            </a:xfrm>
            <a:custGeom>
              <a:avLst/>
              <a:gdLst/>
              <a:ahLst/>
              <a:cxnLst/>
              <a:rect l="l" t="t" r="r" b="b"/>
              <a:pathLst>
                <a:path w="4819938" h="1687973">
                  <a:moveTo>
                    <a:pt x="0" y="0"/>
                  </a:moveTo>
                  <a:lnTo>
                    <a:pt x="4819938" y="0"/>
                  </a:lnTo>
                  <a:lnTo>
                    <a:pt x="4819938" y="1687973"/>
                  </a:lnTo>
                  <a:lnTo>
                    <a:pt x="0" y="1687973"/>
                  </a:lnTo>
                  <a:close/>
                </a:path>
              </a:pathLst>
            </a:custGeom>
            <a:solidFill>
              <a:srgbClr val="FFF6E3"/>
            </a:solidFill>
          </p:spPr>
        </p:sp>
        <p:sp>
          <p:nvSpPr>
            <p:cNvPr id="4" name="TextBox 4"/>
            <p:cNvSpPr txBox="1"/>
            <p:nvPr/>
          </p:nvSpPr>
          <p:spPr>
            <a:xfrm>
              <a:off x="0" y="-57150"/>
              <a:ext cx="4819937" cy="1745123"/>
            </a:xfrm>
            <a:prstGeom prst="rect">
              <a:avLst/>
            </a:prstGeom>
          </p:spPr>
          <p:txBody>
            <a:bodyPr lIns="50800" tIns="50800" rIns="50800" bIns="50800" rtlCol="0" anchor="ctr"/>
            <a:lstStyle/>
            <a:p>
              <a:pPr algn="ctr">
                <a:lnSpc>
                  <a:spcPts val="3150"/>
                </a:lnSpc>
              </a:pPr>
              <a:endParaRPr/>
            </a:p>
          </p:txBody>
        </p:sp>
      </p:grpSp>
      <p:grpSp>
        <p:nvGrpSpPr>
          <p:cNvPr id="5" name="Group 5"/>
          <p:cNvGrpSpPr/>
          <p:nvPr/>
        </p:nvGrpSpPr>
        <p:grpSpPr>
          <a:xfrm>
            <a:off x="2215602" y="1028700"/>
            <a:ext cx="13844095" cy="1932420"/>
            <a:chOff x="0" y="0"/>
            <a:chExt cx="18458794" cy="2576560"/>
          </a:xfrm>
        </p:grpSpPr>
        <p:sp>
          <p:nvSpPr>
            <p:cNvPr id="6" name="TextBox 6"/>
            <p:cNvSpPr txBox="1"/>
            <p:nvPr/>
          </p:nvSpPr>
          <p:spPr>
            <a:xfrm>
              <a:off x="0" y="114300"/>
              <a:ext cx="18458794" cy="1612903"/>
            </a:xfrm>
            <a:prstGeom prst="rect">
              <a:avLst/>
            </a:prstGeom>
          </p:spPr>
          <p:txBody>
            <a:bodyPr lIns="0" tIns="0" rIns="0" bIns="0" rtlCol="0" anchor="t">
              <a:spAutoFit/>
            </a:bodyPr>
            <a:lstStyle/>
            <a:p>
              <a:pPr marL="0" lvl="0" indent="0" algn="ctr">
                <a:lnSpc>
                  <a:spcPts val="8925"/>
                </a:lnSpc>
              </a:pPr>
              <a:r>
                <a:rPr lang="en-US" sz="8500">
                  <a:solidFill>
                    <a:srgbClr val="000000"/>
                  </a:solidFill>
                  <a:latin typeface="Gagalin"/>
                </a:rPr>
                <a:t>ANGGOTA</a:t>
              </a:r>
            </a:p>
          </p:txBody>
        </p:sp>
        <p:sp>
          <p:nvSpPr>
            <p:cNvPr id="7" name="TextBox 7"/>
            <p:cNvSpPr txBox="1"/>
            <p:nvPr/>
          </p:nvSpPr>
          <p:spPr>
            <a:xfrm>
              <a:off x="2850640" y="1900285"/>
              <a:ext cx="12740580" cy="676275"/>
            </a:xfrm>
            <a:prstGeom prst="rect">
              <a:avLst/>
            </a:prstGeom>
          </p:spPr>
          <p:txBody>
            <a:bodyPr lIns="0" tIns="0" rIns="0" bIns="0" rtlCol="0" anchor="t">
              <a:spAutoFit/>
            </a:bodyPr>
            <a:lstStyle/>
            <a:p>
              <a:pPr marL="0" lvl="0" indent="0" algn="ctr">
                <a:lnSpc>
                  <a:spcPts val="4200"/>
                </a:lnSpc>
              </a:pPr>
              <a:r>
                <a:rPr lang="en-US" sz="3000">
                  <a:solidFill>
                    <a:srgbClr val="000000"/>
                  </a:solidFill>
                  <a:latin typeface="Gagalin"/>
                </a:rPr>
                <a:t>KELOMPOK 1</a:t>
              </a:r>
            </a:p>
          </p:txBody>
        </p:sp>
      </p:grpSp>
      <p:sp>
        <p:nvSpPr>
          <p:cNvPr id="8" name="TextBox 8"/>
          <p:cNvSpPr txBox="1"/>
          <p:nvPr/>
        </p:nvSpPr>
        <p:spPr>
          <a:xfrm>
            <a:off x="1843465" y="5566163"/>
            <a:ext cx="6461944" cy="1012190"/>
          </a:xfrm>
          <a:prstGeom prst="rect">
            <a:avLst/>
          </a:prstGeom>
        </p:spPr>
        <p:txBody>
          <a:bodyPr lIns="0" tIns="0" rIns="0" bIns="0" rtlCol="0" anchor="t">
            <a:spAutoFit/>
          </a:bodyPr>
          <a:lstStyle/>
          <a:p>
            <a:pPr marL="0" lvl="0" indent="0" algn="ctr">
              <a:lnSpc>
                <a:spcPts val="4059"/>
              </a:lnSpc>
            </a:pPr>
            <a:r>
              <a:rPr lang="en-US" sz="2899">
                <a:solidFill>
                  <a:srgbClr val="000000"/>
                </a:solidFill>
                <a:latin typeface="Montserrat Classic Bold"/>
              </a:rPr>
              <a:t>Umi Hanik</a:t>
            </a:r>
          </a:p>
          <a:p>
            <a:pPr marL="0" lvl="0" indent="0" algn="ctr">
              <a:lnSpc>
                <a:spcPts val="4059"/>
              </a:lnSpc>
            </a:pPr>
            <a:r>
              <a:rPr lang="en-US" sz="2899">
                <a:solidFill>
                  <a:srgbClr val="000000"/>
                </a:solidFill>
                <a:latin typeface="Montserrat Classic Bold"/>
              </a:rPr>
              <a:t> 22104410021</a:t>
            </a:r>
          </a:p>
        </p:txBody>
      </p:sp>
      <p:sp>
        <p:nvSpPr>
          <p:cNvPr id="9" name="TextBox 9"/>
          <p:cNvSpPr txBox="1"/>
          <p:nvPr/>
        </p:nvSpPr>
        <p:spPr>
          <a:xfrm>
            <a:off x="9982591" y="5566163"/>
            <a:ext cx="6461944" cy="1012190"/>
          </a:xfrm>
          <a:prstGeom prst="rect">
            <a:avLst/>
          </a:prstGeom>
        </p:spPr>
        <p:txBody>
          <a:bodyPr lIns="0" tIns="0" rIns="0" bIns="0" rtlCol="0" anchor="t">
            <a:spAutoFit/>
          </a:bodyPr>
          <a:lstStyle/>
          <a:p>
            <a:pPr marL="0" lvl="0" indent="0" algn="ctr">
              <a:lnSpc>
                <a:spcPts val="4059"/>
              </a:lnSpc>
            </a:pPr>
            <a:r>
              <a:rPr lang="en-US" sz="2899">
                <a:solidFill>
                  <a:srgbClr val="000000"/>
                </a:solidFill>
                <a:latin typeface="Montserrat Classic Bold"/>
              </a:rPr>
              <a:t>Assyhfatul Aina Ni'mah</a:t>
            </a:r>
            <a:r>
              <a:rPr lang="en-US" sz="2899">
                <a:solidFill>
                  <a:srgbClr val="000000"/>
                </a:solidFill>
                <a:latin typeface="Montserrat Classic"/>
              </a:rPr>
              <a:t> </a:t>
            </a:r>
            <a:r>
              <a:rPr lang="en-US" sz="2899">
                <a:solidFill>
                  <a:srgbClr val="000000"/>
                </a:solidFill>
                <a:latin typeface="Montserrat Classic Bold"/>
              </a:rPr>
              <a:t>22104410044</a:t>
            </a:r>
          </a:p>
        </p:txBody>
      </p:sp>
      <p:sp>
        <p:nvSpPr>
          <p:cNvPr id="10" name="TextBox 10"/>
          <p:cNvSpPr txBox="1"/>
          <p:nvPr/>
        </p:nvSpPr>
        <p:spPr>
          <a:xfrm>
            <a:off x="1843465" y="8109866"/>
            <a:ext cx="6461944" cy="1012190"/>
          </a:xfrm>
          <a:prstGeom prst="rect">
            <a:avLst/>
          </a:prstGeom>
        </p:spPr>
        <p:txBody>
          <a:bodyPr lIns="0" tIns="0" rIns="0" bIns="0" rtlCol="0" anchor="t">
            <a:spAutoFit/>
          </a:bodyPr>
          <a:lstStyle/>
          <a:p>
            <a:pPr marL="0" lvl="0" indent="0" algn="ctr">
              <a:lnSpc>
                <a:spcPts val="4059"/>
              </a:lnSpc>
            </a:pPr>
            <a:r>
              <a:rPr lang="en-US" sz="2899">
                <a:solidFill>
                  <a:srgbClr val="000000"/>
                </a:solidFill>
                <a:latin typeface="Montserrat Classic Bold"/>
              </a:rPr>
              <a:t>Afiana Septi Laili </a:t>
            </a:r>
          </a:p>
          <a:p>
            <a:pPr marL="0" lvl="0" indent="0" algn="ctr">
              <a:lnSpc>
                <a:spcPts val="4059"/>
              </a:lnSpc>
            </a:pPr>
            <a:r>
              <a:rPr lang="en-US" sz="2899">
                <a:solidFill>
                  <a:srgbClr val="000000"/>
                </a:solidFill>
                <a:latin typeface="Montserrat Classic Bold"/>
              </a:rPr>
              <a:t>22104410032</a:t>
            </a:r>
          </a:p>
        </p:txBody>
      </p:sp>
      <p:sp>
        <p:nvSpPr>
          <p:cNvPr id="11" name="TextBox 11"/>
          <p:cNvSpPr txBox="1"/>
          <p:nvPr/>
        </p:nvSpPr>
        <p:spPr>
          <a:xfrm>
            <a:off x="9982591" y="8109866"/>
            <a:ext cx="6461944" cy="1012190"/>
          </a:xfrm>
          <a:prstGeom prst="rect">
            <a:avLst/>
          </a:prstGeom>
        </p:spPr>
        <p:txBody>
          <a:bodyPr lIns="0" tIns="0" rIns="0" bIns="0" rtlCol="0" anchor="t">
            <a:spAutoFit/>
          </a:bodyPr>
          <a:lstStyle/>
          <a:p>
            <a:pPr marL="0" lvl="0" indent="0" algn="ctr">
              <a:lnSpc>
                <a:spcPts val="4059"/>
              </a:lnSpc>
            </a:pPr>
            <a:r>
              <a:rPr lang="en-US" sz="2899">
                <a:solidFill>
                  <a:srgbClr val="000000"/>
                </a:solidFill>
                <a:latin typeface="Montserrat Classic Bold"/>
              </a:rPr>
              <a:t>Nimas Ayu Anggun Karisma 22104410051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1351" y="238334"/>
            <a:ext cx="9335351" cy="10839793"/>
            <a:chOff x="0" y="0"/>
            <a:chExt cx="2458693" cy="2854925"/>
          </a:xfrm>
        </p:grpSpPr>
        <p:sp>
          <p:nvSpPr>
            <p:cNvPr id="3" name="Freeform 3"/>
            <p:cNvSpPr/>
            <p:nvPr/>
          </p:nvSpPr>
          <p:spPr>
            <a:xfrm>
              <a:off x="0" y="0"/>
              <a:ext cx="2458693" cy="2854925"/>
            </a:xfrm>
            <a:custGeom>
              <a:avLst/>
              <a:gdLst/>
              <a:ahLst/>
              <a:cxnLst/>
              <a:rect l="l" t="t" r="r" b="b"/>
              <a:pathLst>
                <a:path w="2458693" h="2854925">
                  <a:moveTo>
                    <a:pt x="0" y="0"/>
                  </a:moveTo>
                  <a:lnTo>
                    <a:pt x="2458693" y="0"/>
                  </a:lnTo>
                  <a:lnTo>
                    <a:pt x="2458693" y="2854925"/>
                  </a:lnTo>
                  <a:lnTo>
                    <a:pt x="0" y="2854925"/>
                  </a:lnTo>
                  <a:close/>
                </a:path>
              </a:pathLst>
            </a:custGeom>
            <a:solidFill>
              <a:srgbClr val="FFF6E3"/>
            </a:solidFill>
          </p:spPr>
        </p:sp>
        <p:sp>
          <p:nvSpPr>
            <p:cNvPr id="4" name="TextBox 4"/>
            <p:cNvSpPr txBox="1"/>
            <p:nvPr/>
          </p:nvSpPr>
          <p:spPr>
            <a:xfrm>
              <a:off x="0" y="-38100"/>
              <a:ext cx="2458693" cy="2893025"/>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6812521" y="1741990"/>
            <a:ext cx="4662957" cy="506095"/>
          </a:xfrm>
          <a:prstGeom prst="rect">
            <a:avLst/>
          </a:prstGeom>
        </p:spPr>
        <p:txBody>
          <a:bodyPr lIns="0" tIns="0" rIns="0" bIns="0" rtlCol="0" anchor="t">
            <a:spAutoFit/>
          </a:bodyPr>
          <a:lstStyle/>
          <a:p>
            <a:pPr algn="ctr">
              <a:lnSpc>
                <a:spcPts val="3800"/>
              </a:lnSpc>
            </a:pPr>
            <a:r>
              <a:rPr lang="en-US" sz="3800">
                <a:solidFill>
                  <a:srgbClr val="000000"/>
                </a:solidFill>
                <a:latin typeface="Montserrat Classic Bold"/>
              </a:rPr>
              <a:t>LATAR BELAKANG </a:t>
            </a:r>
          </a:p>
        </p:txBody>
      </p:sp>
      <p:sp>
        <p:nvSpPr>
          <p:cNvPr id="6" name="TextBox 6"/>
          <p:cNvSpPr txBox="1"/>
          <p:nvPr/>
        </p:nvSpPr>
        <p:spPr>
          <a:xfrm>
            <a:off x="2193116" y="2982227"/>
            <a:ext cx="13901768" cy="6354689"/>
          </a:xfrm>
          <a:prstGeom prst="rect">
            <a:avLst/>
          </a:prstGeom>
        </p:spPr>
        <p:txBody>
          <a:bodyPr lIns="0" tIns="0" rIns="0" bIns="0" rtlCol="0" anchor="t">
            <a:spAutoFit/>
          </a:bodyPr>
          <a:lstStyle/>
          <a:p>
            <a:pPr algn="just">
              <a:lnSpc>
                <a:spcPts val="4637"/>
              </a:lnSpc>
            </a:pPr>
            <a:r>
              <a:rPr lang="en-US" sz="2562">
                <a:solidFill>
                  <a:srgbClr val="000000"/>
                </a:solidFill>
                <a:latin typeface="Montserrat Classic"/>
              </a:rPr>
              <a:t>Dalam rangka memenuhi tugas Ujian Akhir Semester (UAS) pada mata kuliah Multimedia, kami memilih proyek pembuatan animasi menggunakan HTML, CSS, JavaScript dan dengan tambahan aplikasi Medibang Pro. Melalui pendekatan ini kami dapat mendalami teknik-teknik animasi komputer, pemrograman visual dan penggambaran skenario. Selain itu penggunaan teknologi web dapat memberikan landasan yang kuat untuk menciptakan animasi yang menarik dan interaktif.</a:t>
            </a:r>
          </a:p>
          <a:p>
            <a:pPr algn="just">
              <a:lnSpc>
                <a:spcPts val="4637"/>
              </a:lnSpc>
            </a:pPr>
            <a:r>
              <a:rPr lang="en-US" sz="2562">
                <a:solidFill>
                  <a:srgbClr val="000000"/>
                </a:solidFill>
                <a:latin typeface="Montserrat Classic"/>
              </a:rPr>
              <a:t>Dengan fokus pada pengembangan grafis dan interaksi visual, kami berupaya menggabungkan kreativitas dengan keahlian dan kekompakan tim untuk menghasilkan proyek yang tidak hanya estetis, tetapi juga hasil dari brainstorming yan intensif.</a:t>
            </a:r>
          </a:p>
          <a:p>
            <a:pPr algn="just">
              <a:lnSpc>
                <a:spcPts val="4637"/>
              </a:lnSpc>
            </a:pPr>
            <a:endParaRPr lang="en-US" sz="2562">
              <a:solidFill>
                <a:srgbClr val="000000"/>
              </a:solidFill>
              <a:latin typeface="Montserrat Class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91351" y="238334"/>
            <a:ext cx="9335351" cy="10839793"/>
            <a:chOff x="0" y="0"/>
            <a:chExt cx="2458693" cy="2854925"/>
          </a:xfrm>
        </p:grpSpPr>
        <p:sp>
          <p:nvSpPr>
            <p:cNvPr id="3" name="Freeform 3"/>
            <p:cNvSpPr/>
            <p:nvPr/>
          </p:nvSpPr>
          <p:spPr>
            <a:xfrm>
              <a:off x="0" y="0"/>
              <a:ext cx="2458693" cy="2854925"/>
            </a:xfrm>
            <a:custGeom>
              <a:avLst/>
              <a:gdLst/>
              <a:ahLst/>
              <a:cxnLst/>
              <a:rect l="l" t="t" r="r" b="b"/>
              <a:pathLst>
                <a:path w="2458693" h="2854925">
                  <a:moveTo>
                    <a:pt x="0" y="0"/>
                  </a:moveTo>
                  <a:lnTo>
                    <a:pt x="2458693" y="0"/>
                  </a:lnTo>
                  <a:lnTo>
                    <a:pt x="2458693" y="2854925"/>
                  </a:lnTo>
                  <a:lnTo>
                    <a:pt x="0" y="2854925"/>
                  </a:lnTo>
                  <a:close/>
                </a:path>
              </a:pathLst>
            </a:custGeom>
            <a:solidFill>
              <a:srgbClr val="FFF6E3"/>
            </a:solidFill>
          </p:spPr>
        </p:sp>
        <p:sp>
          <p:nvSpPr>
            <p:cNvPr id="4" name="TextBox 4"/>
            <p:cNvSpPr txBox="1"/>
            <p:nvPr/>
          </p:nvSpPr>
          <p:spPr>
            <a:xfrm>
              <a:off x="0" y="-38100"/>
              <a:ext cx="2458693" cy="2893025"/>
            </a:xfrm>
            <a:prstGeom prst="rect">
              <a:avLst/>
            </a:prstGeom>
          </p:spPr>
          <p:txBody>
            <a:bodyPr lIns="50800" tIns="50800" rIns="50800" bIns="50800" rtlCol="0" anchor="ctr"/>
            <a:lstStyle/>
            <a:p>
              <a:pPr algn="ctr">
                <a:lnSpc>
                  <a:spcPts val="2659"/>
                </a:lnSpc>
              </a:pPr>
              <a:endParaRPr/>
            </a:p>
          </p:txBody>
        </p:sp>
      </p:grpSp>
      <p:sp>
        <p:nvSpPr>
          <p:cNvPr id="5" name="TextBox 5"/>
          <p:cNvSpPr txBox="1"/>
          <p:nvPr/>
        </p:nvSpPr>
        <p:spPr>
          <a:xfrm>
            <a:off x="6098970" y="1682527"/>
            <a:ext cx="6090059" cy="527685"/>
          </a:xfrm>
          <a:prstGeom prst="rect">
            <a:avLst/>
          </a:prstGeom>
        </p:spPr>
        <p:txBody>
          <a:bodyPr lIns="0" tIns="0" rIns="0" bIns="0" rtlCol="0" anchor="t">
            <a:spAutoFit/>
          </a:bodyPr>
          <a:lstStyle/>
          <a:p>
            <a:pPr algn="ctr">
              <a:lnSpc>
                <a:spcPts val="3900"/>
              </a:lnSpc>
            </a:pPr>
            <a:r>
              <a:rPr lang="en-US" sz="3900">
                <a:solidFill>
                  <a:srgbClr val="000000"/>
                </a:solidFill>
                <a:latin typeface="Montserrat Classic Bold"/>
              </a:rPr>
              <a:t>RUMUSAN MASALAH</a:t>
            </a:r>
          </a:p>
        </p:txBody>
      </p:sp>
      <p:sp>
        <p:nvSpPr>
          <p:cNvPr id="6" name="TextBox 6"/>
          <p:cNvSpPr txBox="1"/>
          <p:nvPr/>
        </p:nvSpPr>
        <p:spPr>
          <a:xfrm>
            <a:off x="2193116" y="2952835"/>
            <a:ext cx="13901768" cy="4030589"/>
          </a:xfrm>
          <a:prstGeom prst="rect">
            <a:avLst/>
          </a:prstGeom>
        </p:spPr>
        <p:txBody>
          <a:bodyPr lIns="0" tIns="0" rIns="0" bIns="0" rtlCol="0" anchor="t">
            <a:spAutoFit/>
          </a:bodyPr>
          <a:lstStyle/>
          <a:p>
            <a:pPr marL="553228" lvl="1" indent="-276614" algn="just">
              <a:lnSpc>
                <a:spcPts val="4637"/>
              </a:lnSpc>
              <a:buAutoNum type="arabicPeriod"/>
            </a:pPr>
            <a:r>
              <a:rPr lang="en-US" sz="2562">
                <a:solidFill>
                  <a:srgbClr val="000000"/>
                </a:solidFill>
                <a:latin typeface="Montserrat Classic"/>
              </a:rPr>
              <a:t>Bagaimana cara menggambarkan perubahan cuaca dari pagi bersalju ke siang hari yang cerah, kemudian ke suasana malam hari dengan gunung berapi dalam sebuah animasi secara jelas dan menarik?</a:t>
            </a:r>
          </a:p>
          <a:p>
            <a:pPr marL="553228" lvl="1" indent="-276614" algn="just">
              <a:lnSpc>
                <a:spcPts val="4637"/>
              </a:lnSpc>
              <a:buAutoNum type="arabicPeriod"/>
            </a:pPr>
            <a:r>
              <a:rPr lang="en-US" sz="2562">
                <a:solidFill>
                  <a:srgbClr val="000000"/>
                </a:solidFill>
                <a:latin typeface="Montserrat Classic"/>
              </a:rPr>
              <a:t>Bagaimana animasi pergerakan mobil yang melintas ke kiri layar dapat digunakan untuk menunjukkan pergantian cuaca dan pergantian waktu?</a:t>
            </a:r>
          </a:p>
          <a:p>
            <a:pPr marL="553228" lvl="1" indent="-276614" algn="just">
              <a:lnSpc>
                <a:spcPts val="4637"/>
              </a:lnSpc>
              <a:buAutoNum type="arabicPeriod"/>
            </a:pPr>
            <a:r>
              <a:rPr lang="en-US" sz="2562">
                <a:solidFill>
                  <a:srgbClr val="000000"/>
                </a:solidFill>
                <a:latin typeface="Montserrat Classic"/>
              </a:rPr>
              <a:t>Apa saja elemen visual dan audio yang perlu ditambahkan untuk memperkuat kesan perubahan cuaca dan waktu dalam animasi tersebut?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33874" y="-276396"/>
            <a:ext cx="9377874" cy="10839793"/>
            <a:chOff x="0" y="0"/>
            <a:chExt cx="2469893" cy="2854925"/>
          </a:xfrm>
        </p:grpSpPr>
        <p:sp>
          <p:nvSpPr>
            <p:cNvPr id="3" name="Freeform 3"/>
            <p:cNvSpPr/>
            <p:nvPr/>
          </p:nvSpPr>
          <p:spPr>
            <a:xfrm>
              <a:off x="0" y="0"/>
              <a:ext cx="2469893" cy="2854925"/>
            </a:xfrm>
            <a:custGeom>
              <a:avLst/>
              <a:gdLst/>
              <a:ahLst/>
              <a:cxnLst/>
              <a:rect l="l" t="t" r="r" b="b"/>
              <a:pathLst>
                <a:path w="2469893" h="2854925">
                  <a:moveTo>
                    <a:pt x="0" y="0"/>
                  </a:moveTo>
                  <a:lnTo>
                    <a:pt x="2469893" y="0"/>
                  </a:lnTo>
                  <a:lnTo>
                    <a:pt x="2469893" y="2854925"/>
                  </a:lnTo>
                  <a:lnTo>
                    <a:pt x="0" y="2854925"/>
                  </a:lnTo>
                  <a:close/>
                </a:path>
              </a:pathLst>
            </a:custGeom>
            <a:solidFill>
              <a:srgbClr val="FFF6E3"/>
            </a:solidFill>
          </p:spPr>
        </p:sp>
        <p:sp>
          <p:nvSpPr>
            <p:cNvPr id="4" name="TextBox 4"/>
            <p:cNvSpPr txBox="1"/>
            <p:nvPr/>
          </p:nvSpPr>
          <p:spPr>
            <a:xfrm>
              <a:off x="0" y="-38100"/>
              <a:ext cx="2469893" cy="2893025"/>
            </a:xfrm>
            <a:prstGeom prst="rect">
              <a:avLst/>
            </a:prstGeom>
          </p:spPr>
          <p:txBody>
            <a:bodyPr lIns="50800" tIns="50800" rIns="50800" bIns="50800" rtlCol="0" anchor="ctr"/>
            <a:lstStyle/>
            <a:p>
              <a:pPr algn="ctr">
                <a:lnSpc>
                  <a:spcPts val="2659"/>
                </a:lnSpc>
              </a:pPr>
              <a:endParaRPr/>
            </a:p>
          </p:txBody>
        </p:sp>
      </p:grpSp>
      <p:sp>
        <p:nvSpPr>
          <p:cNvPr id="5" name="Freeform 5"/>
          <p:cNvSpPr/>
          <p:nvPr/>
        </p:nvSpPr>
        <p:spPr>
          <a:xfrm>
            <a:off x="9944100" y="1028700"/>
            <a:ext cx="7315200" cy="3325091"/>
          </a:xfrm>
          <a:custGeom>
            <a:avLst/>
            <a:gdLst/>
            <a:ahLst/>
            <a:cxnLst/>
            <a:rect l="l" t="t" r="r" b="b"/>
            <a:pathLst>
              <a:path w="7315200" h="3325091">
                <a:moveTo>
                  <a:pt x="0" y="0"/>
                </a:moveTo>
                <a:lnTo>
                  <a:pt x="7315200" y="0"/>
                </a:lnTo>
                <a:lnTo>
                  <a:pt x="7315200" y="3325091"/>
                </a:lnTo>
                <a:lnTo>
                  <a:pt x="0" y="332509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11737602" y="5143500"/>
            <a:ext cx="3728197" cy="3735668"/>
          </a:xfrm>
          <a:custGeom>
            <a:avLst/>
            <a:gdLst/>
            <a:ahLst/>
            <a:cxnLst/>
            <a:rect l="l" t="t" r="r" b="b"/>
            <a:pathLst>
              <a:path w="3728197" h="3735668">
                <a:moveTo>
                  <a:pt x="0" y="0"/>
                </a:moveTo>
                <a:lnTo>
                  <a:pt x="3728196" y="0"/>
                </a:lnTo>
                <a:lnTo>
                  <a:pt x="3728196" y="3735668"/>
                </a:lnTo>
                <a:lnTo>
                  <a:pt x="0" y="3735668"/>
                </a:lnTo>
                <a:lnTo>
                  <a:pt x="0" y="0"/>
                </a:lnTo>
                <a:close/>
              </a:path>
            </a:pathLst>
          </a:custGeom>
          <a:blipFill>
            <a:blip r:embed="rId4"/>
            <a:stretch>
              <a:fillRect/>
            </a:stretch>
          </a:blipFill>
        </p:spPr>
      </p:sp>
      <p:sp>
        <p:nvSpPr>
          <p:cNvPr id="7" name="TextBox 7"/>
          <p:cNvSpPr txBox="1"/>
          <p:nvPr/>
        </p:nvSpPr>
        <p:spPr>
          <a:xfrm>
            <a:off x="1028700" y="3289838"/>
            <a:ext cx="6012740" cy="1069976"/>
          </a:xfrm>
          <a:prstGeom prst="rect">
            <a:avLst/>
          </a:prstGeom>
        </p:spPr>
        <p:txBody>
          <a:bodyPr lIns="0" tIns="0" rIns="0" bIns="0" rtlCol="0" anchor="t">
            <a:spAutoFit/>
          </a:bodyPr>
          <a:lstStyle/>
          <a:p>
            <a:pPr algn="ctr">
              <a:lnSpc>
                <a:spcPts val="8000"/>
              </a:lnSpc>
            </a:pPr>
            <a:r>
              <a:rPr lang="en-US" sz="8000">
                <a:solidFill>
                  <a:srgbClr val="000000"/>
                </a:solidFill>
                <a:latin typeface="Montserrat Classic Bold"/>
              </a:rPr>
              <a:t>TOOLS</a:t>
            </a:r>
          </a:p>
        </p:txBody>
      </p:sp>
      <p:sp>
        <p:nvSpPr>
          <p:cNvPr id="8" name="TextBox 8"/>
          <p:cNvSpPr txBox="1"/>
          <p:nvPr/>
        </p:nvSpPr>
        <p:spPr>
          <a:xfrm>
            <a:off x="1371600" y="4901468"/>
            <a:ext cx="5669840" cy="2836545"/>
          </a:xfrm>
          <a:prstGeom prst="rect">
            <a:avLst/>
          </a:prstGeom>
        </p:spPr>
        <p:txBody>
          <a:bodyPr lIns="0" tIns="0" rIns="0" bIns="0" rtlCol="0" anchor="t">
            <a:spAutoFit/>
          </a:bodyPr>
          <a:lstStyle/>
          <a:p>
            <a:pPr algn="ctr">
              <a:lnSpc>
                <a:spcPts val="3779"/>
              </a:lnSpc>
            </a:pPr>
            <a:r>
              <a:rPr lang="en-US" sz="2699">
                <a:solidFill>
                  <a:srgbClr val="000000"/>
                </a:solidFill>
                <a:latin typeface="Montserrat Classic"/>
              </a:rPr>
              <a:t>Kami menggunakan aplikasi Visual Studio Code untuk melakukan pengodingan dan aplikasi ilustrasi Medibang Pro untuk membuat asset gambar yang dibutuhkan.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226300" y="-361442"/>
            <a:ext cx="11274313" cy="11009883"/>
            <a:chOff x="0" y="0"/>
            <a:chExt cx="2969366" cy="2899722"/>
          </a:xfrm>
        </p:grpSpPr>
        <p:sp>
          <p:nvSpPr>
            <p:cNvPr id="3" name="Freeform 3"/>
            <p:cNvSpPr/>
            <p:nvPr/>
          </p:nvSpPr>
          <p:spPr>
            <a:xfrm>
              <a:off x="0" y="0"/>
              <a:ext cx="2969366" cy="2899722"/>
            </a:xfrm>
            <a:custGeom>
              <a:avLst/>
              <a:gdLst/>
              <a:ahLst/>
              <a:cxnLst/>
              <a:rect l="l" t="t" r="r" b="b"/>
              <a:pathLst>
                <a:path w="2969366" h="2899722">
                  <a:moveTo>
                    <a:pt x="0" y="0"/>
                  </a:moveTo>
                  <a:lnTo>
                    <a:pt x="2969366" y="0"/>
                  </a:lnTo>
                  <a:lnTo>
                    <a:pt x="2969366" y="2899722"/>
                  </a:lnTo>
                  <a:lnTo>
                    <a:pt x="0" y="2899722"/>
                  </a:lnTo>
                  <a:close/>
                </a:path>
              </a:pathLst>
            </a:custGeom>
            <a:solidFill>
              <a:srgbClr val="FFF6E3"/>
            </a:solidFill>
          </p:spPr>
        </p:sp>
        <p:sp>
          <p:nvSpPr>
            <p:cNvPr id="4" name="TextBox 4"/>
            <p:cNvSpPr txBox="1"/>
            <p:nvPr/>
          </p:nvSpPr>
          <p:spPr>
            <a:xfrm>
              <a:off x="0" y="-38100"/>
              <a:ext cx="2969366" cy="2937822"/>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9662766" y="5326628"/>
            <a:ext cx="3747427" cy="2664836"/>
            <a:chOff x="0" y="0"/>
            <a:chExt cx="4996569" cy="3553114"/>
          </a:xfrm>
        </p:grpSpPr>
        <p:pic>
          <p:nvPicPr>
            <p:cNvPr id="6" name="Picture 6"/>
            <p:cNvPicPr>
              <a:picLocks noChangeAspect="1"/>
            </p:cNvPicPr>
            <p:nvPr/>
          </p:nvPicPr>
          <p:blipFill>
            <a:blip r:embed="rId2"/>
            <a:srcRect l="7281" r="7281"/>
            <a:stretch>
              <a:fillRect/>
            </a:stretch>
          </p:blipFill>
          <p:spPr>
            <a:xfrm>
              <a:off x="0" y="0"/>
              <a:ext cx="4996569" cy="3553114"/>
            </a:xfrm>
            <a:prstGeom prst="rect">
              <a:avLst/>
            </a:prstGeom>
          </p:spPr>
        </p:pic>
      </p:grpSp>
      <p:grpSp>
        <p:nvGrpSpPr>
          <p:cNvPr id="7" name="Group 7"/>
          <p:cNvGrpSpPr/>
          <p:nvPr/>
        </p:nvGrpSpPr>
        <p:grpSpPr>
          <a:xfrm>
            <a:off x="13985168" y="1687375"/>
            <a:ext cx="3747427" cy="2664836"/>
            <a:chOff x="0" y="0"/>
            <a:chExt cx="4996569" cy="3553114"/>
          </a:xfrm>
        </p:grpSpPr>
        <p:pic>
          <p:nvPicPr>
            <p:cNvPr id="8" name="Picture 8"/>
            <p:cNvPicPr>
              <a:picLocks noChangeAspect="1"/>
            </p:cNvPicPr>
            <p:nvPr/>
          </p:nvPicPr>
          <p:blipFill>
            <a:blip r:embed="rId3"/>
            <a:srcRect l="7281" r="7281"/>
            <a:stretch>
              <a:fillRect/>
            </a:stretch>
          </p:blipFill>
          <p:spPr>
            <a:xfrm>
              <a:off x="0" y="0"/>
              <a:ext cx="4996569" cy="3553114"/>
            </a:xfrm>
            <a:prstGeom prst="rect">
              <a:avLst/>
            </a:prstGeom>
          </p:spPr>
        </p:pic>
      </p:grpSp>
      <p:grpSp>
        <p:nvGrpSpPr>
          <p:cNvPr id="9" name="Group 9"/>
          <p:cNvGrpSpPr/>
          <p:nvPr/>
        </p:nvGrpSpPr>
        <p:grpSpPr>
          <a:xfrm>
            <a:off x="13985168" y="5326628"/>
            <a:ext cx="3747427" cy="2664836"/>
            <a:chOff x="0" y="0"/>
            <a:chExt cx="4996569" cy="3553114"/>
          </a:xfrm>
        </p:grpSpPr>
        <p:pic>
          <p:nvPicPr>
            <p:cNvPr id="10" name="Picture 10"/>
            <p:cNvPicPr>
              <a:picLocks noChangeAspect="1"/>
            </p:cNvPicPr>
            <p:nvPr/>
          </p:nvPicPr>
          <p:blipFill>
            <a:blip r:embed="rId4"/>
            <a:srcRect l="10470" r="10470"/>
            <a:stretch>
              <a:fillRect/>
            </a:stretch>
          </p:blipFill>
          <p:spPr>
            <a:xfrm>
              <a:off x="0" y="0"/>
              <a:ext cx="4996569" cy="3553114"/>
            </a:xfrm>
            <a:prstGeom prst="rect">
              <a:avLst/>
            </a:prstGeom>
          </p:spPr>
        </p:pic>
      </p:grpSp>
      <p:grpSp>
        <p:nvGrpSpPr>
          <p:cNvPr id="11" name="Group 11"/>
          <p:cNvGrpSpPr/>
          <p:nvPr/>
        </p:nvGrpSpPr>
        <p:grpSpPr>
          <a:xfrm>
            <a:off x="1028700" y="5514975"/>
            <a:ext cx="3747427" cy="2664836"/>
            <a:chOff x="0" y="0"/>
            <a:chExt cx="4996569" cy="3553114"/>
          </a:xfrm>
        </p:grpSpPr>
        <p:pic>
          <p:nvPicPr>
            <p:cNvPr id="12" name="Picture 12"/>
            <p:cNvPicPr>
              <a:picLocks noChangeAspect="1"/>
            </p:cNvPicPr>
            <p:nvPr/>
          </p:nvPicPr>
          <p:blipFill>
            <a:blip r:embed="rId5"/>
            <a:srcRect l="7281" r="7281"/>
            <a:stretch>
              <a:fillRect/>
            </a:stretch>
          </p:blipFill>
          <p:spPr>
            <a:xfrm>
              <a:off x="0" y="0"/>
              <a:ext cx="4996569" cy="3553114"/>
            </a:xfrm>
            <a:prstGeom prst="rect">
              <a:avLst/>
            </a:prstGeom>
          </p:spPr>
        </p:pic>
      </p:grpSp>
      <p:sp>
        <p:nvSpPr>
          <p:cNvPr id="13" name="Freeform 13"/>
          <p:cNvSpPr/>
          <p:nvPr/>
        </p:nvSpPr>
        <p:spPr>
          <a:xfrm>
            <a:off x="5135800" y="5829300"/>
            <a:ext cx="4181001" cy="1879708"/>
          </a:xfrm>
          <a:custGeom>
            <a:avLst/>
            <a:gdLst/>
            <a:ahLst/>
            <a:cxnLst/>
            <a:rect l="l" t="t" r="r" b="b"/>
            <a:pathLst>
              <a:path w="4181001" h="1879708">
                <a:moveTo>
                  <a:pt x="0" y="0"/>
                </a:moveTo>
                <a:lnTo>
                  <a:pt x="4181000" y="0"/>
                </a:lnTo>
                <a:lnTo>
                  <a:pt x="4181000" y="1879708"/>
                </a:lnTo>
                <a:lnTo>
                  <a:pt x="0" y="1879708"/>
                </a:lnTo>
                <a:lnTo>
                  <a:pt x="0" y="0"/>
                </a:lnTo>
                <a:close/>
              </a:path>
            </a:pathLst>
          </a:custGeom>
          <a:blipFill>
            <a:blip r:embed="rId6"/>
            <a:stretch>
              <a:fillRect/>
            </a:stretch>
          </a:blipFill>
        </p:spPr>
      </p:sp>
      <p:sp>
        <p:nvSpPr>
          <p:cNvPr id="14" name="Freeform 14"/>
          <p:cNvSpPr/>
          <p:nvPr/>
        </p:nvSpPr>
        <p:spPr>
          <a:xfrm>
            <a:off x="11019653" y="2359784"/>
            <a:ext cx="2189831" cy="2189831"/>
          </a:xfrm>
          <a:custGeom>
            <a:avLst/>
            <a:gdLst/>
            <a:ahLst/>
            <a:cxnLst/>
            <a:rect l="l" t="t" r="r" b="b"/>
            <a:pathLst>
              <a:path w="2189831" h="2189831">
                <a:moveTo>
                  <a:pt x="0" y="0"/>
                </a:moveTo>
                <a:lnTo>
                  <a:pt x="2189831" y="0"/>
                </a:lnTo>
                <a:lnTo>
                  <a:pt x="2189831" y="2189832"/>
                </a:lnTo>
                <a:lnTo>
                  <a:pt x="0" y="2189832"/>
                </a:lnTo>
                <a:lnTo>
                  <a:pt x="0" y="0"/>
                </a:lnTo>
                <a:close/>
              </a:path>
            </a:pathLst>
          </a:custGeom>
          <a:blipFill>
            <a:blip r:embed="rId7"/>
            <a:stretch>
              <a:fillRect/>
            </a:stretch>
          </a:blipFill>
        </p:spPr>
      </p:sp>
      <p:sp>
        <p:nvSpPr>
          <p:cNvPr id="15" name="Freeform 15"/>
          <p:cNvSpPr/>
          <p:nvPr/>
        </p:nvSpPr>
        <p:spPr>
          <a:xfrm>
            <a:off x="6557540" y="2162379"/>
            <a:ext cx="3686429" cy="2133521"/>
          </a:xfrm>
          <a:custGeom>
            <a:avLst/>
            <a:gdLst/>
            <a:ahLst/>
            <a:cxnLst/>
            <a:rect l="l" t="t" r="r" b="b"/>
            <a:pathLst>
              <a:path w="3686429" h="2133521">
                <a:moveTo>
                  <a:pt x="0" y="0"/>
                </a:moveTo>
                <a:lnTo>
                  <a:pt x="3686428" y="0"/>
                </a:lnTo>
                <a:lnTo>
                  <a:pt x="3686428" y="2133521"/>
                </a:lnTo>
                <a:lnTo>
                  <a:pt x="0" y="2133521"/>
                </a:lnTo>
                <a:lnTo>
                  <a:pt x="0" y="0"/>
                </a:lnTo>
                <a:close/>
              </a:path>
            </a:pathLst>
          </a:custGeom>
          <a:blipFill>
            <a:blip r:embed="rId8"/>
            <a:stretch>
              <a:fillRect/>
            </a:stretch>
          </a:blipFill>
        </p:spPr>
      </p:sp>
      <p:grpSp>
        <p:nvGrpSpPr>
          <p:cNvPr id="16" name="Group 16"/>
          <p:cNvGrpSpPr/>
          <p:nvPr/>
        </p:nvGrpSpPr>
        <p:grpSpPr>
          <a:xfrm>
            <a:off x="502567" y="352629"/>
            <a:ext cx="6316130" cy="3619500"/>
            <a:chOff x="0" y="0"/>
            <a:chExt cx="8421507" cy="4826000"/>
          </a:xfrm>
        </p:grpSpPr>
        <p:sp>
          <p:nvSpPr>
            <p:cNvPr id="17" name="TextBox 17"/>
            <p:cNvSpPr txBox="1"/>
            <p:nvPr/>
          </p:nvSpPr>
          <p:spPr>
            <a:xfrm>
              <a:off x="0" y="66675"/>
              <a:ext cx="7002674" cy="1956858"/>
            </a:xfrm>
            <a:prstGeom prst="rect">
              <a:avLst/>
            </a:prstGeom>
          </p:spPr>
          <p:txBody>
            <a:bodyPr lIns="0" tIns="0" rIns="0" bIns="0" rtlCol="0" anchor="t">
              <a:spAutoFit/>
            </a:bodyPr>
            <a:lstStyle/>
            <a:p>
              <a:pPr algn="l">
                <a:lnSpc>
                  <a:spcPts val="11299"/>
                </a:lnSpc>
              </a:pPr>
              <a:r>
                <a:rPr lang="en-US" sz="9999">
                  <a:solidFill>
                    <a:srgbClr val="000000"/>
                  </a:solidFill>
                  <a:latin typeface="Brittany"/>
                </a:rPr>
                <a:t>Asset</a:t>
              </a:r>
            </a:p>
          </p:txBody>
        </p:sp>
        <p:sp>
          <p:nvSpPr>
            <p:cNvPr id="18" name="TextBox 18"/>
            <p:cNvSpPr txBox="1"/>
            <p:nvPr/>
          </p:nvSpPr>
          <p:spPr>
            <a:xfrm>
              <a:off x="0" y="1539136"/>
              <a:ext cx="7002674" cy="1571202"/>
            </a:xfrm>
            <a:prstGeom prst="rect">
              <a:avLst/>
            </a:prstGeom>
          </p:spPr>
          <p:txBody>
            <a:bodyPr lIns="0" tIns="0" rIns="0" bIns="0" rtlCol="0" anchor="t">
              <a:spAutoFit/>
            </a:bodyPr>
            <a:lstStyle/>
            <a:p>
              <a:pPr algn="l">
                <a:lnSpc>
                  <a:spcPts val="9040"/>
                </a:lnSpc>
              </a:pPr>
              <a:r>
                <a:rPr lang="en-US" sz="8000">
                  <a:solidFill>
                    <a:srgbClr val="000000"/>
                  </a:solidFill>
                  <a:latin typeface="Montserrat Classic Bold"/>
                </a:rPr>
                <a:t>IMAGE</a:t>
              </a:r>
            </a:p>
          </p:txBody>
        </p:sp>
        <p:sp>
          <p:nvSpPr>
            <p:cNvPr id="19" name="TextBox 19"/>
            <p:cNvSpPr txBox="1"/>
            <p:nvPr/>
          </p:nvSpPr>
          <p:spPr>
            <a:xfrm>
              <a:off x="0" y="3542876"/>
              <a:ext cx="8421507" cy="1283124"/>
            </a:xfrm>
            <a:prstGeom prst="rect">
              <a:avLst/>
            </a:prstGeom>
          </p:spPr>
          <p:txBody>
            <a:bodyPr lIns="0" tIns="0" rIns="0" bIns="0" rtlCol="0" anchor="t">
              <a:spAutoFit/>
            </a:bodyPr>
            <a:lstStyle/>
            <a:p>
              <a:pPr algn="l">
                <a:lnSpc>
                  <a:spcPts val="3919"/>
                </a:lnSpc>
                <a:spcBef>
                  <a:spcPct val="0"/>
                </a:spcBef>
              </a:pPr>
              <a:r>
                <a:rPr lang="en-US" sz="2799">
                  <a:solidFill>
                    <a:srgbClr val="000000"/>
                  </a:solidFill>
                  <a:latin typeface="Montserrat Classic"/>
                </a:rPr>
                <a:t>Di samping ini adalah asset yang telah dibuat sejauh ini.</a:t>
              </a:r>
            </a:p>
          </p:txBody>
        </p:sp>
      </p:grpSp>
      <p:sp>
        <p:nvSpPr>
          <p:cNvPr id="20" name="TextBox 20"/>
          <p:cNvSpPr txBox="1"/>
          <p:nvPr/>
        </p:nvSpPr>
        <p:spPr>
          <a:xfrm>
            <a:off x="10243968" y="4501991"/>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Bold"/>
              </a:rPr>
              <a:t>Matahari</a:t>
            </a:r>
          </a:p>
        </p:txBody>
      </p:sp>
      <p:sp>
        <p:nvSpPr>
          <p:cNvPr id="21" name="TextBox 21"/>
          <p:cNvSpPr txBox="1"/>
          <p:nvPr/>
        </p:nvSpPr>
        <p:spPr>
          <a:xfrm>
            <a:off x="9662766" y="8141244"/>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Bold"/>
              </a:rPr>
              <a:t>Gunung Biasa</a:t>
            </a:r>
          </a:p>
        </p:txBody>
      </p:sp>
      <p:sp>
        <p:nvSpPr>
          <p:cNvPr id="22" name="TextBox 22"/>
          <p:cNvSpPr txBox="1"/>
          <p:nvPr/>
        </p:nvSpPr>
        <p:spPr>
          <a:xfrm>
            <a:off x="13985168" y="4501991"/>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Bold"/>
              </a:rPr>
              <a:t>Jalan Raya</a:t>
            </a:r>
          </a:p>
        </p:txBody>
      </p:sp>
      <p:sp>
        <p:nvSpPr>
          <p:cNvPr id="23" name="TextBox 23"/>
          <p:cNvSpPr txBox="1"/>
          <p:nvPr/>
        </p:nvSpPr>
        <p:spPr>
          <a:xfrm>
            <a:off x="13985168" y="8141244"/>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Bold"/>
              </a:rPr>
              <a:t>Awan</a:t>
            </a:r>
          </a:p>
        </p:txBody>
      </p:sp>
      <p:sp>
        <p:nvSpPr>
          <p:cNvPr id="24" name="TextBox 24"/>
          <p:cNvSpPr txBox="1"/>
          <p:nvPr/>
        </p:nvSpPr>
        <p:spPr>
          <a:xfrm>
            <a:off x="5343840" y="8250374"/>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Bold"/>
              </a:rPr>
              <a:t>Gunung Meletus</a:t>
            </a:r>
          </a:p>
        </p:txBody>
      </p:sp>
      <p:sp>
        <p:nvSpPr>
          <p:cNvPr id="25" name="TextBox 25"/>
          <p:cNvSpPr txBox="1"/>
          <p:nvPr/>
        </p:nvSpPr>
        <p:spPr>
          <a:xfrm>
            <a:off x="1028700" y="8438722"/>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Bold"/>
              </a:rPr>
              <a:t>Mobil</a:t>
            </a:r>
          </a:p>
        </p:txBody>
      </p:sp>
      <p:sp>
        <p:nvSpPr>
          <p:cNvPr id="26" name="TextBox 26"/>
          <p:cNvSpPr txBox="1"/>
          <p:nvPr/>
        </p:nvSpPr>
        <p:spPr>
          <a:xfrm>
            <a:off x="6496541" y="4501991"/>
            <a:ext cx="3747427" cy="34925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Bold"/>
              </a:rPr>
              <a:t>Bukit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191351"/>
            <a:ext cx="9526703" cy="10669703"/>
            <a:chOff x="0" y="0"/>
            <a:chExt cx="2509090" cy="2810127"/>
          </a:xfrm>
        </p:grpSpPr>
        <p:sp>
          <p:nvSpPr>
            <p:cNvPr id="3" name="Freeform 3"/>
            <p:cNvSpPr/>
            <p:nvPr/>
          </p:nvSpPr>
          <p:spPr>
            <a:xfrm>
              <a:off x="0" y="0"/>
              <a:ext cx="2509090" cy="2810128"/>
            </a:xfrm>
            <a:custGeom>
              <a:avLst/>
              <a:gdLst/>
              <a:ahLst/>
              <a:cxnLst/>
              <a:rect l="l" t="t" r="r" b="b"/>
              <a:pathLst>
                <a:path w="2509090" h="2810128">
                  <a:moveTo>
                    <a:pt x="0" y="0"/>
                  </a:moveTo>
                  <a:lnTo>
                    <a:pt x="2509090" y="0"/>
                  </a:lnTo>
                  <a:lnTo>
                    <a:pt x="2509090" y="2810128"/>
                  </a:lnTo>
                  <a:lnTo>
                    <a:pt x="0" y="2810128"/>
                  </a:lnTo>
                  <a:close/>
                </a:path>
              </a:pathLst>
            </a:custGeom>
            <a:solidFill>
              <a:srgbClr val="FFF6E3"/>
            </a:solidFill>
          </p:spPr>
        </p:sp>
        <p:sp>
          <p:nvSpPr>
            <p:cNvPr id="4" name="TextBox 4"/>
            <p:cNvSpPr txBox="1"/>
            <p:nvPr/>
          </p:nvSpPr>
          <p:spPr>
            <a:xfrm>
              <a:off x="0" y="-38100"/>
              <a:ext cx="2509090" cy="2848227"/>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564705" y="1028700"/>
            <a:ext cx="5781889" cy="8229600"/>
            <a:chOff x="0" y="0"/>
            <a:chExt cx="1461702" cy="2080500"/>
          </a:xfrm>
        </p:grpSpPr>
        <p:sp>
          <p:nvSpPr>
            <p:cNvPr id="6" name="Freeform 6"/>
            <p:cNvSpPr/>
            <p:nvPr/>
          </p:nvSpPr>
          <p:spPr>
            <a:xfrm>
              <a:off x="0" y="0"/>
              <a:ext cx="1461702" cy="2080500"/>
            </a:xfrm>
            <a:custGeom>
              <a:avLst/>
              <a:gdLst/>
              <a:ahLst/>
              <a:cxnLst/>
              <a:rect l="l" t="t" r="r" b="b"/>
              <a:pathLst>
                <a:path w="1461702" h="2080500">
                  <a:moveTo>
                    <a:pt x="0" y="0"/>
                  </a:moveTo>
                  <a:lnTo>
                    <a:pt x="1461702" y="0"/>
                  </a:lnTo>
                  <a:lnTo>
                    <a:pt x="1461702" y="2080500"/>
                  </a:lnTo>
                  <a:lnTo>
                    <a:pt x="0" y="2080500"/>
                  </a:lnTo>
                  <a:close/>
                </a:path>
              </a:pathLst>
            </a:custGeom>
            <a:solidFill>
              <a:srgbClr val="000000"/>
            </a:solidFill>
          </p:spPr>
        </p:sp>
        <p:sp>
          <p:nvSpPr>
            <p:cNvPr id="7" name="TextBox 7"/>
            <p:cNvSpPr txBox="1"/>
            <p:nvPr/>
          </p:nvSpPr>
          <p:spPr>
            <a:xfrm>
              <a:off x="0" y="-38100"/>
              <a:ext cx="1461702" cy="2118600"/>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10865893" y="1352478"/>
            <a:ext cx="5179514" cy="7582043"/>
            <a:chOff x="0" y="0"/>
            <a:chExt cx="6906019" cy="10109391"/>
          </a:xfrm>
        </p:grpSpPr>
        <p:pic>
          <p:nvPicPr>
            <p:cNvPr id="9" name="Picture 9"/>
            <p:cNvPicPr>
              <a:picLocks noChangeAspect="1"/>
            </p:cNvPicPr>
            <p:nvPr/>
          </p:nvPicPr>
          <p:blipFill>
            <a:blip r:embed="rId2"/>
            <a:srcRect l="2806" r="2806"/>
            <a:stretch>
              <a:fillRect/>
            </a:stretch>
          </p:blipFill>
          <p:spPr>
            <a:xfrm>
              <a:off x="0" y="0"/>
              <a:ext cx="6906019" cy="10109391"/>
            </a:xfrm>
            <a:prstGeom prst="rect">
              <a:avLst/>
            </a:prstGeom>
          </p:spPr>
        </p:pic>
      </p:grpSp>
      <p:sp>
        <p:nvSpPr>
          <p:cNvPr id="10" name="TextBox 10"/>
          <p:cNvSpPr txBox="1"/>
          <p:nvPr/>
        </p:nvSpPr>
        <p:spPr>
          <a:xfrm>
            <a:off x="1588960" y="1457253"/>
            <a:ext cx="6774384" cy="2190115"/>
          </a:xfrm>
          <a:prstGeom prst="rect">
            <a:avLst/>
          </a:prstGeom>
        </p:spPr>
        <p:txBody>
          <a:bodyPr lIns="0" tIns="0" rIns="0" bIns="0" rtlCol="0" anchor="t">
            <a:spAutoFit/>
          </a:bodyPr>
          <a:lstStyle/>
          <a:p>
            <a:pPr algn="l">
              <a:lnSpc>
                <a:spcPts val="8480"/>
              </a:lnSpc>
            </a:pPr>
            <a:r>
              <a:rPr lang="en-US" sz="8000">
                <a:solidFill>
                  <a:srgbClr val="000000"/>
                </a:solidFill>
                <a:latin typeface="Montserrat Classic Bold"/>
              </a:rPr>
              <a:t>SKETSA AWAL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5078" y="-191351"/>
            <a:ext cx="18910736" cy="5264818"/>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455718" y="841232"/>
            <a:ext cx="7660861" cy="3917910"/>
            <a:chOff x="0" y="0"/>
            <a:chExt cx="1938364" cy="991316"/>
          </a:xfrm>
        </p:grpSpPr>
        <p:sp>
          <p:nvSpPr>
            <p:cNvPr id="6" name="Freeform 6"/>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7" name="TextBox 7"/>
            <p:cNvSpPr txBox="1"/>
            <p:nvPr/>
          </p:nvSpPr>
          <p:spPr>
            <a:xfrm>
              <a:off x="0" y="-38100"/>
              <a:ext cx="1938364" cy="1029416"/>
            </a:xfrm>
            <a:prstGeom prst="rect">
              <a:avLst/>
            </a:prstGeom>
          </p:spPr>
          <p:txBody>
            <a:bodyPr lIns="50800" tIns="50800" rIns="50800" bIns="50800" rtlCol="0" anchor="ctr"/>
            <a:lstStyle/>
            <a:p>
              <a:pPr algn="ctr">
                <a:lnSpc>
                  <a:spcPts val="2659"/>
                </a:lnSpc>
              </a:pPr>
              <a:endParaRPr/>
            </a:p>
          </p:txBody>
        </p:sp>
      </p:grpSp>
      <p:grpSp>
        <p:nvGrpSpPr>
          <p:cNvPr id="8" name="Group 8"/>
          <p:cNvGrpSpPr/>
          <p:nvPr/>
        </p:nvGrpSpPr>
        <p:grpSpPr>
          <a:xfrm>
            <a:off x="9171421" y="5535771"/>
            <a:ext cx="7660861" cy="3917910"/>
            <a:chOff x="0" y="0"/>
            <a:chExt cx="1938364" cy="991316"/>
          </a:xfrm>
        </p:grpSpPr>
        <p:sp>
          <p:nvSpPr>
            <p:cNvPr id="9" name="Freeform 9"/>
            <p:cNvSpPr/>
            <p:nvPr/>
          </p:nvSpPr>
          <p:spPr>
            <a:xfrm>
              <a:off x="0" y="0"/>
              <a:ext cx="1938364" cy="991316"/>
            </a:xfrm>
            <a:custGeom>
              <a:avLst/>
              <a:gdLst/>
              <a:ahLst/>
              <a:cxnLst/>
              <a:rect l="l" t="t" r="r" b="b"/>
              <a:pathLst>
                <a:path w="1938364" h="991316">
                  <a:moveTo>
                    <a:pt x="0" y="0"/>
                  </a:moveTo>
                  <a:lnTo>
                    <a:pt x="1938364" y="0"/>
                  </a:lnTo>
                  <a:lnTo>
                    <a:pt x="1938364" y="991316"/>
                  </a:lnTo>
                  <a:lnTo>
                    <a:pt x="0" y="991316"/>
                  </a:lnTo>
                  <a:close/>
                </a:path>
              </a:pathLst>
            </a:custGeom>
            <a:solidFill>
              <a:srgbClr val="000000"/>
            </a:solidFill>
          </p:spPr>
        </p:sp>
        <p:sp>
          <p:nvSpPr>
            <p:cNvPr id="10" name="TextBox 10"/>
            <p:cNvSpPr txBox="1"/>
            <p:nvPr/>
          </p:nvSpPr>
          <p:spPr>
            <a:xfrm>
              <a:off x="0" y="-38100"/>
              <a:ext cx="1938364" cy="1029416"/>
            </a:xfrm>
            <a:prstGeom prst="rect">
              <a:avLst/>
            </a:prstGeom>
          </p:spPr>
          <p:txBody>
            <a:bodyPr lIns="50800" tIns="50800" rIns="50800" bIns="50800" rtlCol="0" anchor="ctr"/>
            <a:lstStyle/>
            <a:p>
              <a:pPr algn="ctr">
                <a:lnSpc>
                  <a:spcPts val="2659"/>
                </a:lnSpc>
              </a:pPr>
              <a:endParaRPr/>
            </a:p>
          </p:txBody>
        </p:sp>
      </p:grpSp>
      <p:grpSp>
        <p:nvGrpSpPr>
          <p:cNvPr id="11" name="Group 11"/>
          <p:cNvGrpSpPr/>
          <p:nvPr/>
        </p:nvGrpSpPr>
        <p:grpSpPr>
          <a:xfrm>
            <a:off x="1670908" y="1040863"/>
            <a:ext cx="7230481" cy="3518647"/>
            <a:chOff x="0" y="0"/>
            <a:chExt cx="9640641" cy="4691529"/>
          </a:xfrm>
        </p:grpSpPr>
        <p:pic>
          <p:nvPicPr>
            <p:cNvPr id="12" name="Picture 12"/>
            <p:cNvPicPr>
              <a:picLocks noChangeAspect="1"/>
            </p:cNvPicPr>
            <p:nvPr/>
          </p:nvPicPr>
          <p:blipFill>
            <a:blip r:embed="rId2"/>
            <a:srcRect t="6721" b="6721"/>
            <a:stretch>
              <a:fillRect/>
            </a:stretch>
          </p:blipFill>
          <p:spPr>
            <a:xfrm>
              <a:off x="0" y="0"/>
              <a:ext cx="9640641" cy="4691529"/>
            </a:xfrm>
            <a:prstGeom prst="rect">
              <a:avLst/>
            </a:prstGeom>
          </p:spPr>
        </p:pic>
      </p:grpSp>
      <p:grpSp>
        <p:nvGrpSpPr>
          <p:cNvPr id="13" name="Group 13"/>
          <p:cNvGrpSpPr/>
          <p:nvPr/>
        </p:nvGrpSpPr>
        <p:grpSpPr>
          <a:xfrm>
            <a:off x="9386611" y="5735402"/>
            <a:ext cx="7230481" cy="3518647"/>
            <a:chOff x="0" y="0"/>
            <a:chExt cx="9640641" cy="4691529"/>
          </a:xfrm>
        </p:grpSpPr>
        <p:pic>
          <p:nvPicPr>
            <p:cNvPr id="14" name="Picture 14"/>
            <p:cNvPicPr>
              <a:picLocks noChangeAspect="1"/>
            </p:cNvPicPr>
            <p:nvPr/>
          </p:nvPicPr>
          <p:blipFill>
            <a:blip r:embed="rId3"/>
            <a:srcRect t="6721" b="6721"/>
            <a:stretch>
              <a:fillRect/>
            </a:stretch>
          </p:blipFill>
          <p:spPr>
            <a:xfrm>
              <a:off x="0" y="0"/>
              <a:ext cx="9640641" cy="4691529"/>
            </a:xfrm>
            <a:prstGeom prst="rect">
              <a:avLst/>
            </a:prstGeom>
          </p:spPr>
        </p:pic>
      </p:grpSp>
      <p:sp>
        <p:nvSpPr>
          <p:cNvPr id="15" name="TextBox 15"/>
          <p:cNvSpPr txBox="1"/>
          <p:nvPr/>
        </p:nvSpPr>
        <p:spPr>
          <a:xfrm>
            <a:off x="10814104" y="898382"/>
            <a:ext cx="5417778" cy="710023"/>
          </a:xfrm>
          <a:prstGeom prst="rect">
            <a:avLst/>
          </a:prstGeom>
        </p:spPr>
        <p:txBody>
          <a:bodyPr lIns="0" tIns="0" rIns="0" bIns="0" rtlCol="0" anchor="t">
            <a:spAutoFit/>
          </a:bodyPr>
          <a:lstStyle/>
          <a:p>
            <a:pPr algn="ctr">
              <a:lnSpc>
                <a:spcPts val="5338"/>
              </a:lnSpc>
            </a:pPr>
            <a:r>
              <a:rPr lang="en-US" sz="5036">
                <a:solidFill>
                  <a:srgbClr val="000000"/>
                </a:solidFill>
                <a:latin typeface="Montserrat Classic Bold"/>
              </a:rPr>
              <a:t>ALUR ANIMASI 1</a:t>
            </a:r>
          </a:p>
        </p:txBody>
      </p:sp>
      <p:sp>
        <p:nvSpPr>
          <p:cNvPr id="16" name="TextBox 16"/>
          <p:cNvSpPr txBox="1"/>
          <p:nvPr/>
        </p:nvSpPr>
        <p:spPr>
          <a:xfrm>
            <a:off x="11078992" y="2393433"/>
            <a:ext cx="4888001" cy="105410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a:rPr>
              <a:t>Animasi pertama mempilkan suasans pagi bersalju, dengan sebuah mobil yang melintas ke kiri layar.</a:t>
            </a:r>
          </a:p>
        </p:txBody>
      </p:sp>
      <p:sp>
        <p:nvSpPr>
          <p:cNvPr id="17" name="TextBox 17"/>
          <p:cNvSpPr txBox="1"/>
          <p:nvPr/>
        </p:nvSpPr>
        <p:spPr>
          <a:xfrm>
            <a:off x="2018139" y="5592921"/>
            <a:ext cx="5993761" cy="708675"/>
          </a:xfrm>
          <a:prstGeom prst="rect">
            <a:avLst/>
          </a:prstGeom>
        </p:spPr>
        <p:txBody>
          <a:bodyPr lIns="0" tIns="0" rIns="0" bIns="0" rtlCol="0" anchor="t">
            <a:spAutoFit/>
          </a:bodyPr>
          <a:lstStyle/>
          <a:p>
            <a:pPr algn="ctr">
              <a:lnSpc>
                <a:spcPts val="5338"/>
              </a:lnSpc>
            </a:pPr>
            <a:r>
              <a:rPr lang="en-US" sz="5036">
                <a:solidFill>
                  <a:srgbClr val="000000"/>
                </a:solidFill>
                <a:latin typeface="Montserrat Classic Bold"/>
              </a:rPr>
              <a:t>ALUR ANIMASI 2</a:t>
            </a:r>
          </a:p>
        </p:txBody>
      </p:sp>
      <p:sp>
        <p:nvSpPr>
          <p:cNvPr id="18" name="TextBox 18"/>
          <p:cNvSpPr txBox="1"/>
          <p:nvPr/>
        </p:nvSpPr>
        <p:spPr>
          <a:xfrm>
            <a:off x="2571019" y="7035021"/>
            <a:ext cx="4888001" cy="105410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a:rPr>
              <a:t>Animasi kedua menunjukkan cuaca di siang hari, dengan sebuah mobil yang melaju ke kiri layar.</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25078" y="-191351"/>
            <a:ext cx="18910736" cy="5264818"/>
            <a:chOff x="0" y="0"/>
            <a:chExt cx="4980605" cy="1386619"/>
          </a:xfrm>
        </p:grpSpPr>
        <p:sp>
          <p:nvSpPr>
            <p:cNvPr id="3" name="Freeform 3"/>
            <p:cNvSpPr/>
            <p:nvPr/>
          </p:nvSpPr>
          <p:spPr>
            <a:xfrm>
              <a:off x="0" y="0"/>
              <a:ext cx="4980605" cy="1386619"/>
            </a:xfrm>
            <a:custGeom>
              <a:avLst/>
              <a:gdLst/>
              <a:ahLst/>
              <a:cxnLst/>
              <a:rect l="l" t="t" r="r" b="b"/>
              <a:pathLst>
                <a:path w="4980605" h="1386619">
                  <a:moveTo>
                    <a:pt x="0" y="0"/>
                  </a:moveTo>
                  <a:lnTo>
                    <a:pt x="4980605" y="0"/>
                  </a:lnTo>
                  <a:lnTo>
                    <a:pt x="4980605" y="1386619"/>
                  </a:lnTo>
                  <a:lnTo>
                    <a:pt x="0" y="1386619"/>
                  </a:lnTo>
                  <a:close/>
                </a:path>
              </a:pathLst>
            </a:custGeom>
            <a:solidFill>
              <a:srgbClr val="FFF6E3"/>
            </a:solidFill>
          </p:spPr>
        </p:sp>
        <p:sp>
          <p:nvSpPr>
            <p:cNvPr id="4" name="TextBox 4"/>
            <p:cNvSpPr txBox="1"/>
            <p:nvPr/>
          </p:nvSpPr>
          <p:spPr>
            <a:xfrm>
              <a:off x="0" y="-38100"/>
              <a:ext cx="4980605" cy="142471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1054115" y="1028700"/>
            <a:ext cx="7972217" cy="2190750"/>
            <a:chOff x="0" y="0"/>
            <a:chExt cx="10629623" cy="2921000"/>
          </a:xfrm>
        </p:grpSpPr>
        <p:sp>
          <p:nvSpPr>
            <p:cNvPr id="6" name="TextBox 6"/>
            <p:cNvSpPr txBox="1"/>
            <p:nvPr/>
          </p:nvSpPr>
          <p:spPr>
            <a:xfrm>
              <a:off x="0" y="-9525"/>
              <a:ext cx="10629623" cy="1470025"/>
            </a:xfrm>
            <a:prstGeom prst="rect">
              <a:avLst/>
            </a:prstGeom>
          </p:spPr>
          <p:txBody>
            <a:bodyPr lIns="0" tIns="0" rIns="0" bIns="0" rtlCol="0" anchor="t">
              <a:spAutoFit/>
            </a:bodyPr>
            <a:lstStyle/>
            <a:p>
              <a:pPr marL="0" lvl="0" indent="0" algn="l">
                <a:lnSpc>
                  <a:spcPts val="8640"/>
                </a:lnSpc>
              </a:pPr>
              <a:r>
                <a:rPr lang="en-US" sz="7200">
                  <a:solidFill>
                    <a:srgbClr val="000000"/>
                  </a:solidFill>
                  <a:latin typeface="Montserrat Classic Bold"/>
                </a:rPr>
                <a:t>ALUR ANIMASI 3</a:t>
              </a:r>
            </a:p>
          </p:txBody>
        </p:sp>
        <p:sp>
          <p:nvSpPr>
            <p:cNvPr id="7" name="TextBox 7"/>
            <p:cNvSpPr txBox="1"/>
            <p:nvPr/>
          </p:nvSpPr>
          <p:spPr>
            <a:xfrm>
              <a:off x="0" y="1450975"/>
              <a:ext cx="10629623" cy="1470025"/>
            </a:xfrm>
            <a:prstGeom prst="rect">
              <a:avLst/>
            </a:prstGeom>
          </p:spPr>
          <p:txBody>
            <a:bodyPr lIns="0" tIns="0" rIns="0" bIns="0" rtlCol="0" anchor="t">
              <a:spAutoFit/>
            </a:bodyPr>
            <a:lstStyle/>
            <a:p>
              <a:pPr marL="0" lvl="0" indent="0" algn="l">
                <a:lnSpc>
                  <a:spcPts val="8640"/>
                </a:lnSpc>
              </a:pPr>
              <a:r>
                <a:rPr lang="en-US" sz="7200">
                  <a:solidFill>
                    <a:srgbClr val="000000"/>
                  </a:solidFill>
                  <a:latin typeface="Montserrat Classic Bold"/>
                </a:rPr>
                <a:t>ALUR ANIMASI 3</a:t>
              </a:r>
            </a:p>
          </p:txBody>
        </p:sp>
      </p:grpSp>
      <p:sp>
        <p:nvSpPr>
          <p:cNvPr id="8" name="TextBox 8"/>
          <p:cNvSpPr txBox="1"/>
          <p:nvPr/>
        </p:nvSpPr>
        <p:spPr>
          <a:xfrm>
            <a:off x="9379472" y="5035367"/>
            <a:ext cx="5686842" cy="1708150"/>
          </a:xfrm>
          <a:prstGeom prst="rect">
            <a:avLst/>
          </a:prstGeom>
        </p:spPr>
        <p:txBody>
          <a:bodyPr lIns="0" tIns="0" rIns="0" bIns="0" rtlCol="0" anchor="t">
            <a:spAutoFit/>
          </a:bodyPr>
          <a:lstStyle/>
          <a:p>
            <a:pPr marL="0" lvl="0" indent="0" algn="l">
              <a:lnSpc>
                <a:spcPts val="4550"/>
              </a:lnSpc>
            </a:pPr>
            <a:r>
              <a:rPr lang="en-US" sz="3500">
                <a:solidFill>
                  <a:srgbClr val="000000"/>
                </a:solidFill>
                <a:latin typeface="Montserrat Classic Bold"/>
              </a:rPr>
              <a:t>ALUR ANIMASI  3 MENGGAMBARKAN CUACA DI MALAM HARI.</a:t>
            </a:r>
          </a:p>
        </p:txBody>
      </p:sp>
      <p:grpSp>
        <p:nvGrpSpPr>
          <p:cNvPr id="9" name="Group 9"/>
          <p:cNvGrpSpPr/>
          <p:nvPr/>
        </p:nvGrpSpPr>
        <p:grpSpPr>
          <a:xfrm>
            <a:off x="768278" y="3866074"/>
            <a:ext cx="7557525" cy="4261929"/>
            <a:chOff x="0" y="0"/>
            <a:chExt cx="10076700" cy="5682573"/>
          </a:xfrm>
        </p:grpSpPr>
        <p:pic>
          <p:nvPicPr>
            <p:cNvPr id="10" name="Picture 10"/>
            <p:cNvPicPr>
              <a:picLocks noChangeAspect="1"/>
            </p:cNvPicPr>
            <p:nvPr/>
          </p:nvPicPr>
          <p:blipFill>
            <a:blip r:embed="rId2"/>
            <a:srcRect l="151" r="151"/>
            <a:stretch>
              <a:fillRect/>
            </a:stretch>
          </p:blipFill>
          <p:spPr>
            <a:xfrm>
              <a:off x="0" y="0"/>
              <a:ext cx="10076700" cy="5682573"/>
            </a:xfrm>
            <a:prstGeom prst="rect">
              <a:avLst/>
            </a:prstGeom>
          </p:spPr>
        </p:pic>
      </p:grpSp>
      <p:sp>
        <p:nvSpPr>
          <p:cNvPr id="11" name="TextBox 11"/>
          <p:cNvSpPr txBox="1"/>
          <p:nvPr/>
        </p:nvSpPr>
        <p:spPr>
          <a:xfrm>
            <a:off x="9379472" y="7073904"/>
            <a:ext cx="5686842" cy="1054100"/>
          </a:xfrm>
          <a:prstGeom prst="rect">
            <a:avLst/>
          </a:prstGeom>
        </p:spPr>
        <p:txBody>
          <a:bodyPr lIns="0" tIns="0" rIns="0" bIns="0" rtlCol="0" anchor="t">
            <a:spAutoFit/>
          </a:bodyPr>
          <a:lstStyle/>
          <a:p>
            <a:pPr algn="ctr">
              <a:lnSpc>
                <a:spcPts val="2800"/>
              </a:lnSpc>
            </a:pPr>
            <a:r>
              <a:rPr lang="en-US" sz="2000">
                <a:solidFill>
                  <a:srgbClr val="000000"/>
                </a:solidFill>
                <a:latin typeface="Montserrat Classic"/>
              </a:rPr>
              <a:t>Animasi ketiga mempilkan suasana di malam hari , dengan gunung meletus dan  sebuah mobil yang melintas ke kiri layar.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472</Words>
  <Application>Microsoft Office PowerPoint</Application>
  <PresentationFormat>Custom</PresentationFormat>
  <Paragraphs>49</Paragraphs>
  <Slides>12</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Brittany</vt:lpstr>
      <vt:lpstr>Gagalin</vt:lpstr>
      <vt:lpstr>Montserrat Classic</vt:lpstr>
      <vt:lpstr>Calibri</vt:lpstr>
      <vt:lpstr>Arial</vt:lpstr>
      <vt:lpstr>Montserrat Classic Bold</vt:lpstr>
      <vt:lpstr>Maharlika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Creative and Minimal Portfolio Presentation</dc:title>
  <dc:creator>hp</dc:creator>
  <cp:lastModifiedBy>hp</cp:lastModifiedBy>
  <cp:revision>2</cp:revision>
  <dcterms:created xsi:type="dcterms:W3CDTF">2006-08-16T00:00:00Z</dcterms:created>
  <dcterms:modified xsi:type="dcterms:W3CDTF">2024-06-18T15:04:01Z</dcterms:modified>
  <dc:identifier>DAGGhbsz7I4</dc:identifier>
</cp:coreProperties>
</file>

<file path=docProps/thumbnail.jpeg>
</file>